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4" r:id="rId2"/>
    <p:sldId id="267" r:id="rId3"/>
    <p:sldId id="273" r:id="rId4"/>
    <p:sldId id="302" r:id="rId5"/>
    <p:sldId id="303" r:id="rId6"/>
    <p:sldId id="310" r:id="rId7"/>
    <p:sldId id="291" r:id="rId8"/>
    <p:sldId id="309" r:id="rId9"/>
    <p:sldId id="307" r:id="rId10"/>
    <p:sldId id="292" r:id="rId11"/>
    <p:sldId id="293" r:id="rId12"/>
    <p:sldId id="295" r:id="rId13"/>
    <p:sldId id="296" r:id="rId14"/>
    <p:sldId id="297" r:id="rId15"/>
    <p:sldId id="298" r:id="rId16"/>
    <p:sldId id="300" r:id="rId17"/>
    <p:sldId id="268" r:id="rId18"/>
  </p:sldIdLst>
  <p:sldSz cx="24384000" cy="13733463"/>
  <p:notesSz cx="6792913" cy="99250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5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54" d="100"/>
          <a:sy n="54" d="100"/>
        </p:scale>
        <p:origin x="1266" y="102"/>
      </p:cViewPr>
      <p:guideLst>
        <p:guide orient="horz" pos="4325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99411-A87B-F2EF-F5D7-4B91D8224C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2A7DF-93F4-0F32-965E-29A98477A6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114D78-1839-4C98-82E5-3874FD66372B}" type="datetimeFigureOut">
              <a:rPr lang="ro-RO"/>
              <a:pPr>
                <a:defRPr/>
              </a:pPr>
              <a:t>15.03.2024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CB4108-9E1C-1ECF-020B-6AB54F365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4836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E312CB-CF77-61C5-0DFE-651EB3C34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99CFE-D9B5-D6C2-F191-7F278135D5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386D1-2EEC-524C-988F-3CE624B84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52AE2C-1AF1-4A67-B9CF-08F22421F00F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298532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9188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4057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6pPr>
    <a:lvl7pPr marL="5488869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7pPr>
    <a:lvl8pPr marL="640368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8pPr>
    <a:lvl9pPr marL="7318492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EC1778-530A-7008-4F24-1A4CD5D7F904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6D1B5-7029-B7A8-70C7-8E7E44DF32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09AE0-A6EF-7EFF-B416-894A4CEB28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12050-59A2-C837-85AF-1E55BDAE03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75EF8CB-6952-3E65-3DB8-2D5DC18A9624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F4525223-3FF3-53E4-90F7-6A3A04EE43F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22F33DF7-58C1-40B6-E224-2EE9A90C7F2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D368DD1A-ABD4-8C89-0F08-63C247AAD55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5A644F27-3A9C-E3A2-9082-6CF6BF1E84D0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AC2E5D2A-6B24-7CAF-8274-1C16E6E614E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92A246C3-CB74-158E-AD4C-AFBA8961AA4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308CF713-AA8B-736D-2DEE-4D1694332DC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CD9FA8CC-10B0-8112-DED9-72A2467C7DB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72027887-C1CE-8F07-9C80-55315E4150C6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35C352F2-4CC4-303E-86C0-461D6B13B1A9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6EB61337-4CAE-D10D-6EAF-983965FC8713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1DFEF0D1-1B88-3695-50C3-2BB6588376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A3296E04-970E-42B9-5F18-7AC6026F06E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22A5F5FE-DB99-5D0F-157D-E128C2944DA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6A7BCD71-C4EA-245D-A3E9-7BEB596A2FC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F3A09CF9-6DE9-8286-78AD-E60D50F32C8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EABDD711-7F91-B01D-C23E-2EB5157EC2B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F001CF3C-47EF-0B9C-8219-674BE119328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2E162610-E332-0165-13DA-DB3F70919A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25CB199F-F568-24B1-D9C8-4B0C10C496A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945C0973-85B1-5E8D-D608-E8A452B001B1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AEB430E0-3A7E-1150-5AC3-C38F8E6B2D5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AAA6B930-E359-BA1F-97D2-05B31D82C2E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E3914A2D-82A9-5D7E-FFA2-228A23CF842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22D2691A-46B9-7372-EEE6-CC56DF5EDE0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CA5ABEA0-73AC-7EA6-3EBA-DF6ECBDCD0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0D7F519-EAD2-68B9-4CFF-9F45E07F9B1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557AAAE8-31CD-F20A-C776-E88975385FB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C6D1306A-19B5-BAA3-9514-5D8B0CAABC9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6D96C073-69A4-D78B-4695-96C28E1CEB3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CF7DCA4E-FE78-C063-3592-9B16641D5E1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098D0E90-B65F-6D47-B5BB-CD65369671B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7F37034F-13E1-DABE-ACEE-1E78404504D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5147BF03-1450-9F58-7C94-1FF36D38B98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6D7B185F-54B7-189E-D894-745D1D1A60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D4A40D02-14AC-D632-EA57-F7DEB31A88F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9BD1C28-ACFB-DFEF-7182-19ADA662121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BEC4E315-3FEB-7390-BA3D-2B286E90446E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36EAB6B1-3BBA-D2F6-A374-BE1DB5EDE3D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D402B9B9-50B9-98D4-CA50-FFAA5CF86D4F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B692C769-A1B5-0D51-E8EA-85FF2812D2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0E076311-A037-3790-5120-1B6C68116C7A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366F2914-9659-147E-BCD4-0ED6B89E196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4C08FCBA-DF07-0D6B-C580-C3C08764FB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4C05B1B-86B6-D05C-BC96-D82AF17E140E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9CA03743-6E5D-32A6-8184-4B45A4C4B2E4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462A9FB2-812A-323B-E9E7-9A907B95FBA0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0B02A8C8-C7D4-506B-A184-441043867944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99DF5A14-74B5-98DA-34B7-178008A89609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3FAFB419-FA5B-87C2-6DF7-F69A7E42AB48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05EC754B-5A81-F59F-4344-583B7564E1C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2B08B1D8-EC14-F6CA-74F5-DCC8D178DDAA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F5445F8C-06DF-323E-6035-D8E847393E4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C9E0B618-3CB3-DD7C-30AA-0E6AA64D08F9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88A0FA53-B48C-A044-7015-E005E03CF66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23438E76-0F78-2F77-6261-F96EBBA13BA6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81EC414A-2E2C-4814-8D2F-25DEC6730BF7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2644A204-02DA-04BB-C4AC-3739AAF2DF77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06BF60B5-3133-01E1-EF69-F656FE8AF1F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AFD66B91-2CC6-7889-B835-457C5716A2A1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FC5EFAF1-F53B-B08E-C581-4F0EB81A876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B6B67F8D-FD79-511B-E817-BE3BB5A3136A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37F0D328-609A-5ADB-1DC9-26892941013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05E320AC-CABB-FDFD-26C0-BE40B4BE1011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AA890C87-B4DD-2CC8-AA3A-DB66D9251036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52DC610D-3E3F-C054-29B8-83E0033273E0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E1348F4F-7DE8-FB12-598B-905EE396422E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B4EE7D4D-C262-CB36-7071-57AF9911B7F3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EF1E21DD-DDD5-072F-FC2C-75E7043DC1C5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83D35F2F-5EDF-B812-0E82-E78191E22DE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D03B25DC-7422-E572-F20C-01C3A63F2E8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D7A4867C-BDDD-2C2A-CBFC-AE456E9599AD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17D7C361-EB3A-3226-3768-F8F60EFA30A8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42423BD2-6EF8-F642-ABFB-3CB4241F992D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2F5FF4A3-9760-7B8E-D760-A762AAFE51FB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5E0DD5AF-73DF-58EF-E6F0-D81F5BF25783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D97DE7DD-878F-70EA-5327-D070DBDBDA4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FFC55B27-54F1-4694-0ADA-933748F1419B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AD84DB02-5E51-0510-C664-A1BFF0067167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8E2108F9-7235-DBAE-E14F-798D862D5FCA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127918F4-E059-5462-1372-8ECD657D6A16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D76F1377-53AB-818F-3BC3-A569FDF950F7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12A2E724-33F9-D03B-BBD9-FDC12358D07B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802D7A4B-0504-053B-814A-62D242A7AE79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02F0AB20-AB73-30A1-3968-04E1CFD22A1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326CF540-9839-2C77-A03B-290236A406F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92CDBD50-BFE3-8A42-AD98-E950B4A00FD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CD7E0EE3-CFE5-B213-9EAA-4755A473C274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0E377B60-BCC8-E545-9454-0AAB4279C1D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5EDC4011-7087-732D-E8B5-36497178208B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FDCD120C-7157-33BA-F794-FFB473471F56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42FF2D3B-9200-73C2-2A6A-DEB6C16FC585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B1241252-8ACD-8BD3-63C3-D63E7B415084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F456C57A-CC28-4455-14F2-386289907C6F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52172769-935E-6F64-074E-55C5FA612AA2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A6CF82EA-DE51-AE87-FEDF-7727FD479423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E201CB88-81B2-751D-21F0-C3FB69BB9091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4B6E260E-A886-7D10-780B-347FB8C9146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2B8BDE45-DF88-4131-3E3D-FB7150275657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5F4A67A0-7DE1-3C95-E83D-D937617097CF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48CA65EB-725B-1E6F-EAA2-8A96967AE31B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id="{B8576A1E-67A6-3E09-DF93-3698850DA755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3">
              <a:extLst>
                <a:ext uri="{FF2B5EF4-FFF2-40B4-BE49-F238E27FC236}">
                  <a16:creationId xmlns:a16="http://schemas.microsoft.com/office/drawing/2014/main" id="{15FAAFA6-07E1-1141-46D5-1B22BF8B362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4">
              <a:extLst>
                <a:ext uri="{FF2B5EF4-FFF2-40B4-BE49-F238E27FC236}">
                  <a16:creationId xmlns:a16="http://schemas.microsoft.com/office/drawing/2014/main" id="{8AC1FD03-4C28-30B5-FFA3-555CC39F809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7C2D4747-7171-28B6-07F9-52958406FB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6">
              <a:extLst>
                <a:ext uri="{FF2B5EF4-FFF2-40B4-BE49-F238E27FC236}">
                  <a16:creationId xmlns:a16="http://schemas.microsoft.com/office/drawing/2014/main" id="{28F2329E-F956-A853-FC3D-A8574FB25D70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0890489B-8F52-DAD3-30B8-0A05887EA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73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ED139E6-D3A5-C7DD-47EA-094897511A62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0CAF-EF97-6C1B-AB29-67B372A2F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D2C78D-2BAC-134A-5986-4A91808D708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1828DD8-3229-DFAE-A899-AC6CB74DDE0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E597E258-9A92-DD71-B5EA-C7C5027055A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534D60D1-4D5D-1473-8EDA-8945D0A395F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8B94DA6B-7FC6-2A26-3622-56B0E07DB42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1CBDBAEF-0D39-EABE-F14C-E6864F92493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FB051ED0-8360-B998-9865-B79D88C96548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8FB39A16-4A5D-9355-D7DC-261F9253528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7C9F46DB-95E2-4352-F0E4-DF21D26C654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BDD0982-8D05-ED81-A066-3090E1119E7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5BD1DD8C-6A5D-776A-EB60-E7A2815CCEE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CCBDD173-55F3-8EEC-E1FA-D62C2ADA6BC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D4B73678-FBA9-7049-0229-90A77E15D122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53B6AAC6-0AB7-A3E6-9BEF-8B10CFA459E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5C89A99A-A332-D79D-712A-E089ACBA7F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8DFAE0AB-D59E-F3A5-595D-1ABF2CAD28B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7BBC8AFD-F724-2D8D-63B6-B07EC60517B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77B9C7FC-95B9-581D-DE76-EF8AC6BC28D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E2825327-5A6B-6034-8321-670086BEC1A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A1B27345-B70B-3765-E6CF-E572AF47A6B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8583CF49-3333-0F8F-4158-149CB8E3619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B1D5EA1A-C0B5-EB0A-8967-85F866A6D8A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EEE5F7B3-9F33-3B60-54B1-43B6248E43F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E43AD844-25EA-27B2-E8AE-A5572163A88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A9D726BA-D598-049E-A0B7-46323BD2019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10D8D5B3-D425-6AE9-EB55-6928FF1A108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3FA47637-08A2-D605-8703-F2A42D9DE8C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FFC8DF4E-6B29-F793-757B-308F2276D39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08DC30FD-E267-D186-66E0-428B89F92DD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7D5CB431-AD8E-DEEA-BC90-2613433B9F0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112AA472-740C-2B34-B7FD-BF8B0478EA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C3D8A7E3-C3A0-251C-B0E6-6E57C52FF012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DB2B9E92-5375-AEE4-2F4E-8A5B5AF7779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481F37AB-D036-42ED-6864-AC26C5F18AF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CB1D650E-B2EA-595D-4DFC-DED70466F0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F7528815-D729-2054-C77C-B6E1C02627B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8FF56611-4E74-0B68-88D4-EE2316CC808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C4DC09E7-B481-735B-5160-D6E444C2A8C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B793EC10-10E2-B92E-8FFD-8BEF0B977006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B2773A54-F07F-3DF0-3915-1EB3F36A571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852C0E39-04C6-FC4D-7BA4-E7D33AB89AF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D6DBE98E-6ABE-3925-6858-80437380043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320B6343-0296-EEFA-3E5D-D6B7EB4A96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D451F7BC-C307-73DA-CBD0-C9C5C1D0689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FDDA1D62-E281-13DC-A4EB-A6C987CDDF65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A1561619-E67F-D47F-6DE3-67B8FB2C3F1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A215636E-1E00-5AB0-0029-B9E1CD7954D2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BE4F8B64-8793-6E3C-49A3-5276D683487C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DE857712-B847-5CD2-6172-5B835E5D4E98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48053B67-8AEF-4CB2-1C3F-F6C3D0436A17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31488202-2339-9EE7-957B-C4B8665F940B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8107D028-8778-0826-955F-736914ADC463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ED46270F-3625-D3B0-1F37-8756905EF763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E0F02B8E-9F20-CBA6-20BE-0098D1AA2123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D8654FE9-F29B-193D-4C48-509D150FEF04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F6CD089A-90EB-AD05-0CD7-26692E94C1AA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E4FE1F5E-7B35-60BF-981E-D75932D0CE92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A7511451-4733-AA75-3655-10E857DD4151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7A15CEB0-FC3C-85C7-8A44-78B21830A3E7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0219B981-2CE8-B2BE-4B3E-B12AD3BEF4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D695B19A-85CD-5CF4-BEBD-6886360C5AAD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4F9E206B-F5AC-FE0E-CDA5-D6C9FA1D9DCC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088B9851-EDD3-101A-0E60-1605E5F15290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11AD286F-142F-9FF5-5E8E-739D240E144F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45AE5E12-2B11-692D-5B66-5205BAFF1FA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2785F9FB-F301-31FF-7B38-CA12DE4BF0F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6AE170D9-0412-7A72-58FF-7EF48D5D15C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D033A1F1-3177-F590-27A1-2F623278FE95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F46DA7D0-0A71-EC62-D17A-885FA080383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AC67CA2F-1E46-C6B6-27F5-2DD665F9C8FE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FD9EE37C-3227-3E14-3198-232B1BAECC39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89D82661-686C-CD78-AFA6-9F45C4058A1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F1A30EAE-C0F7-77F7-D8AE-FFAF17DA8D77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5BE05670-46F6-93E3-CBEA-A8077D85F5DB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FC893C6B-949E-0810-9BA2-61F1D85C419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623B24BF-BB94-A59E-23CB-1EEC5523C340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8D26B210-60A2-B1F6-1AC2-C84D7849BDB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E7022675-E893-3041-1BC9-316162C4394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0E70FAE-09B4-836B-15A1-9635F77FA68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743A8A3A-134A-6135-131C-2663F917901D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B2035C7D-0FE1-EE1E-FF27-36D58935D7BC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1DBE22F4-C53D-A727-D1ED-3C3242D50DF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B1F827A4-2839-7B82-01AB-83FAF7B5534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86E148AA-2656-B23E-2C21-72A3E1D2C90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4E133243-2244-D22F-545D-F216F341698D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5D7B956A-A808-2A74-82A3-CF57FA30FEA9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660FCB8D-4B16-1C14-531B-09BF33CF0F04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700BDEB-1A6F-203A-44F7-C5A6919793C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4D7CC8D8-E7DF-3FBA-4987-5A632665ADC2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D2B06E65-FCDC-34C1-81D9-799668B09C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3356D872-602A-BECF-64F1-7ED74293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0097427F-489C-9E52-77C3-8FBCD495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C4D89567-9BC9-4ED7-A957-8A440B31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474A0B-48F3-4E9E-AB24-F4881AACD263}" type="datetimeFigureOut">
              <a:rPr lang="ro-RO"/>
              <a:pPr>
                <a:defRPr/>
              </a:pPr>
              <a:t>15.03.2024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801609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2CBBD-AB20-8E10-5D71-B452F388BE63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0CAB3-3D5E-AE5E-79B4-83608A518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3A7E2-7F5A-61B7-C10F-601C34F965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D071C-A366-6EE1-8845-DDA66163C7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EE71A08-6236-8371-35EB-EF335BF65F69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079869F-FCC2-C665-3BD5-88440EC4458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0685A15F-6E1B-8176-8D3F-31282069A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283648A3-018E-04E2-91CB-91EFE5B7709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D4BE9955-FE5E-21BC-530C-7EE98B2610A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A4909BE7-EE47-B7F5-EF77-BF32C39817F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8D451077-2802-01F2-42AE-017536ECBE0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BCC20592-DF1F-F89C-30D0-621DCBE7F23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3A17A2CC-2788-99D0-9573-E61FE7714CCB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A09316D3-0BC8-5990-DFC8-4D73687CACE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530A2BFB-F44D-2B09-5933-9F5C2E0C065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8BB5EC34-DBC0-0A91-5017-48E7D619244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7E5F57B9-55C7-17CA-D36C-59F7610AA23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E57F4267-CF08-C3F6-C2BC-EE7FDFD8BA2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5F116532-8D2A-26EC-B928-6A820CA3B6F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525AB24F-6BA5-F7DE-3113-9445FBCA1BE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61363E26-AB5C-6CD5-9798-973E730E849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1225ED5B-3803-B1EA-28CC-02AD02EE455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1EC71DB8-973A-FEEF-A797-011B6CF0275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329214B3-53B7-1A51-A9B0-AB41215EA07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930AACE7-4F50-1F2F-E28B-196D2A4147F9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2309DCE8-BDF6-5123-B364-CD3CD66CAB7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FA03E764-916D-6562-0ADF-8B587B880E91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C3D87D4F-B627-7B83-0101-081771CE55F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E8134308-9C62-D343-7367-0114A220020D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789DCAF2-9DBA-976D-2CBA-8EA803356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A72ED062-1B28-59AB-D33F-0F71E4862A5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1488829-93D8-225C-0772-C970E0155A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FB649C59-6910-C7F8-1A19-D7E6882C5A09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66AE22B2-1C9A-2E98-1120-4DAE052ABA9E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07291ED9-8621-9559-75C5-CD477D6F3D71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984FE281-8C62-9718-72B2-5CA62676F718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C93D8DD5-EBE2-F095-FD26-85AE82D1782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94247EB4-B964-2741-A45F-69E4C7C098C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746A95EE-65AD-4DEF-D0F9-72AB0FB9CD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B456D522-134D-52F7-A22D-589F340BB67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70CB54B0-C087-C108-F48E-3E829500BBF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BA3CFF5-3747-4143-9DCF-6AE61F95DCB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F4D90BC-5DB0-5CD6-23AD-518D7A3A1BF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FE143B76-15F1-3586-B1AC-AA01D1F6820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D338EB0D-ADF8-68C2-5BB4-4067273FFD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FAB91429-BE3F-0D0D-60E9-C67F83202431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1289EF53-365D-AEB3-544C-62850D4EFB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4E872-DED9-BE36-E519-979E299B06C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54E98B9-5C7F-46CF-E142-146FB647E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9584695-3623-2F76-A530-7AC82789FF7F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95BB0964-4688-43F4-01C2-B51492220A04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5D29311F-0D92-BC8F-DECC-826D5CAF16AF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AB4EC7E5-6CA6-0673-BCE2-D0CE7CF16696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90264CA3-90BE-74D4-8C81-486DC4DAE1C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C6CCC4DA-3601-BEDE-D72F-ABAE0616597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B6C830F7-AA29-B2CB-17CD-3371C5C0B6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032DE6C0-893E-D673-2D4D-C9E34DBD4988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7C56F812-21B0-B5FB-FDA5-6F4BF0BDDD92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117AEE23-9431-5C89-105B-AE17563C82E6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585490E7-1FFE-D50D-431A-B0F7BBE9F221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A0CA35A4-B8A7-4883-0196-735FDC418E00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6F4E8447-1BD5-0D9F-A312-574E3DA601D6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79D68A00-23EF-F336-460E-CB7F5BB453E1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FAD02CF3-53E5-E876-38AA-DCAA4B337CC8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DB0B390B-A680-2BF7-9861-0ADDB157816A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1B2B1443-5066-7BE0-2C62-A080F6A48F2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01F6CE8-1317-6C04-2491-07746A08E1BD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CB6D11B-99F6-44B3-45AA-43A9DE68C6A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8597AB10-7ECE-91FC-7CB3-C84181458C04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54969B6C-1583-7E6E-2F66-B76A3FC9AF6E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2E3A5472-9608-1E2F-5C22-CE82AD0B5013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3AD4437A-6723-260F-ABB8-C2C87F210548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AF7CBF17-08FC-DF53-4031-A9E984EEAFD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89F29A19-882E-10A1-182F-0CFA6FB2120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CB60C2C8-AF81-EA17-860F-86DA44D767C0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89FD2770-D6AD-D433-7309-68CD6B71662A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692FC021-3503-AC2A-CFB4-13F62BCA1E9E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FCF2E247-8FCC-559D-3E50-CA86CE809460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1A9814DB-1229-F254-C625-0BA74BA1565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C80CA42A-7016-185F-98E2-703F4E0CCDB5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B74C2C61-D35A-20CF-8F62-9B1B951916E8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68AC0FF7-72D5-99C0-18CA-CCD71DE14933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E9B19EA3-7B45-8E7C-0AB4-6DCBB6A39A6C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F4E08E6A-2C0B-EB7A-4C45-3A4502D7F1FF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5AAFB386-BFE8-9ACF-163E-13E1A5681802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536CB13F-5B6E-4834-FBED-519EFFAF8E7D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E8D95DB4-FA90-40D4-A794-ABC9218718FA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1D16A0A0-8DF9-A9A4-DBD1-09EE63CD496C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612A4205-4BB0-221C-61A5-14914B861673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F6263186-6784-D1AA-CB44-61F2DA7AAB9C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BCCDCACC-A3EB-C2F2-F1AB-ABB1869BF56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DEBD9225-4282-8AB8-3EC0-D50BA2486D30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76FCFD36-4FB1-EC9E-335C-311A0174617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A216B40-61B5-20BC-F64A-43F1E19868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8350D14D-0C1C-C7A6-701E-A3286A80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BDF8F14F-33BA-E714-8659-DF386F6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508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A7DE384-6170-C755-2696-3AD51ACD9A3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F968D-34FF-03F2-0866-755905E92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5D3EBD4-D3E0-93BE-D8B9-0949662BC96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D291C505-BFC7-322E-5001-B2483E672AC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70B83504-D6C2-CA00-7B24-84EBC5B8673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21CDA8B7-B109-B5E9-436C-9C167F56F69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22BB44D1-0AAE-D04D-5CB3-F0180E68358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55387ACD-01DC-D621-67CA-19095A294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B8A824AD-0F17-460C-A8A8-076EF3C4CE2A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9125DE93-D033-A68B-FEB0-ADBE4F70D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24CBEF3E-8D08-2B98-FA7A-9CF9CD9209A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35818E8E-BAA3-2125-D294-C1AECB9CF3ED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70BBF387-CEEB-7747-6E7F-09889A79093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4015197A-AD1C-0102-6A39-AEBE0DC1103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56BBB433-813B-D9BE-3EA4-16EFA42DEB4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78795DEB-533C-C164-4142-A94177E2F4B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48D7E745-E749-7D49-27EA-EF5F0122569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9F518410-E4C6-E5DA-8E95-347307C8831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D2A8E17F-31F4-345C-F5A1-87EABFBF956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3CEA2BF-7FD8-41FE-CE03-1DF06E3A823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069D6F77-E1B8-03BD-7BE7-F3DF9239E3BE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653CB097-5053-CEF8-226B-68881FF2D431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7AE3ED06-6D76-4E23-900F-0D3DA93D08F3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6655BA98-D512-D32A-0EC2-898772FBB18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1152073A-47F4-4D7A-4519-F34D3A54ED1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19D2E812-C7AC-A275-FC4B-4E3611577B2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A0909E8E-639A-4E55-5C34-B8E47908ECB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CAC4E490-FC63-79E9-3853-3C8A9D6051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2ED54F82-643B-ABD7-692C-81E7FAAED7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CA36C66A-C90B-89A3-0041-69A8A28F5729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E8363F43-D3C0-CE12-2047-32EA17769760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1ABEA965-4A1E-8EDB-0A55-B04ECFBBE9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061B82CA-6736-CBF8-F029-8F2813F86D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16EF504B-9050-9DDC-83DC-CD32866A393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C481C5B6-802C-84BA-335F-5F69F7CA6F3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65F5D6D6-DA66-F859-5559-3628150D4E8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5F489645-6F4D-92B4-FCE1-31ED0C07D1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5F8A8B92-6FAE-07DB-5B30-CE7DFEFDB0E3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2D10A82F-4FFF-1AF7-3852-9AA6A0021BD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C734D05-D068-0018-760C-761B6CB21D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D5FDFD3-15BB-5226-25E2-42EA05ACE23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3B6E8B92-0AD9-8E01-BAF5-C0214583AF7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1202C5FC-C19B-A17D-B1E7-B84948824B0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4DBB6FF4-F2F8-81D5-E09D-915AA7E0FE2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A3266C47-34EB-D92A-EBF7-9A01CD97C51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29E83AFC-13AB-BE96-AD25-AC0C7F00C63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09D3C205-E950-91FD-BBC1-4BACD75E8E3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F79D52C1-8663-528E-6F37-313E8093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E91F44FA-5F79-3C33-B37B-6A17A359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5F0027BB-9B8A-DAB9-2464-844B7CE69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DFE88793-E47F-B296-D3AA-E7FE073AC99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A3C8C18E-6CEB-8873-A0B2-DBDCB93B0CFE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5EDD1620-FEC9-D9F2-F2B1-D8537DD09320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AF94A637-EBCE-214C-2EA1-0C79DEF4DB6D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516149A4-04C9-EAD4-D9F7-09B8410C7E8B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05F00439-B471-83FD-EBBF-DDAAAC526BA2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F110AA8D-9EAE-3A9C-E47E-0B619AF18082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CD838AE3-FF9C-8A74-F825-F08FB848EDF0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A3DB35EA-6E2E-81E2-2892-8A635E3D81C3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A0F3E3F4-B3F3-BC66-1C3D-DC20E3B6C1B7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98578916-0563-3406-F469-D6CEEFEF9619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1D8BCB72-3AED-808E-4E15-DD791231119F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B29AD75C-D4AF-A14B-1FDD-3EF4A3C188E5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AAB83E1D-CDF4-C876-8613-668A87EE8077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C54EFC67-96B5-7AE6-9CAA-1DF61556554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3B2169A6-57C7-C1CA-DADB-1611C7059093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F522780D-9ABC-B1B9-E434-B618DB03F07A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CDA93148-EEFE-FD47-A5D1-7DF5E50E8BBD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59EFF662-9184-153F-4D1F-562F1FFAF33D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5FC69E93-3094-A6F8-E8C6-5B3C57529174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0668FD62-236A-6E10-31E6-BB84521614FC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559EE87C-67E5-07D3-00A6-0D2F877948A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D83D916F-0231-8ECB-92FC-13DF7CBB43E7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76AB597E-DF1D-552D-DC64-E46DF088AA35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D17B48B8-A2D3-BB92-7476-2C6AA3C9295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19C17A47-6983-A4F3-0F79-4D3D81D08182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EFD9DCE7-7D9C-772F-3334-053FFC55D831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C1918933-4741-2D5D-E834-D7655753E6CA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9A9F4622-2765-DB21-C763-B9C4D72C9B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E208A5F4-E3E4-82E1-FADD-1C929256781C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86DA732-2074-0085-ED94-B5392159D7D2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3D4F2B4A-9B6B-B5AA-478D-0478597E3AF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8596E7EE-F3C5-C915-45CE-AB40908BFF99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9A096C9D-96FE-D28A-B136-5452EE25069A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B6702F23-9FE3-EB64-6123-E668C3BB224D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C4F92FF8-1EA2-55BA-DCAE-C9DB10F077A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0D7A3D7E-941A-5FA4-2580-D0DE95C21408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23BA620A-D91D-73A0-AA50-921E4A8661F2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20FED538-0C5E-C86A-B6AA-042770688D58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0932131-22C4-1E34-773C-2CD0DD99E990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16981FD7-E2A3-313C-E9E2-A5C4B620F4A8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2B42299C-138E-2654-EA0C-6BCF05705E29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03265055-1A41-8CB8-2E66-D20AD3B9EB63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041BAE46-0CFA-8A89-04D8-F03EAACD02F5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2F0C079E-B06A-33CC-9B09-9618A6BD6B36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EF6E75FF-4413-4CC1-0DC2-E04787395E7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18B00C9E-3866-E7D7-1758-1B6BA5802896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FBA0BF4E-EB5C-7348-4E78-20784B10554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38E279EA-7A25-2595-A1D0-767FEB5F88E7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8E46306A-2F1E-0BAE-34F8-EAD8B4B0854B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38CB693B-C15C-F1D6-872A-451DE417F093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4644D2C8-A890-1B27-DF4E-56D24DE99CF9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13E4F03A-09FA-0E3A-83EC-ACABEF25FFC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7B2C7A37-68CF-F49B-D081-5E92C8965D8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6EC47C74-AF1B-A46F-533D-14BD0C60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84C125-234E-4279-B170-E3A05DAB9114}" type="datetimeFigureOut">
              <a:rPr lang="ro-RO"/>
              <a:pPr>
                <a:defRPr/>
              </a:pPr>
              <a:t>15.03.2024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752453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DF271-E88E-3BB1-00E1-33BEAE551088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FBB09-5BF0-5019-4ADD-8F5647E696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43EA8-039A-491F-9E1F-8EA8BC7E9E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D0BFC-EA7D-FEEC-FBC1-5546E01BA5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0089ECF-28BA-0D55-1411-0536DAB5B1AE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FB68668-67C8-C4A8-3375-4768EE9E35CD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17A67D9-D554-FACF-81EA-0663427D6D08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B2C46A34-F21A-30E8-8772-7CCD2BC1F28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886A60D0-34CD-B8F5-7B6D-6A96B142B0F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23B99ABD-E80C-59C3-FE23-DE8E7C2AE40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71EE34C1-EB01-5E64-AACE-FB1377D5F51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055E1255-B192-9D5A-0952-5BD225BF179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AE7E4803-B555-A7EC-7C92-77B73EFBB7D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6DB68A12-F83E-93BC-46CB-975D933FEBC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B582BA74-374C-55C2-8FFD-F9C04AF0C96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A2B890F0-EDA3-B0D2-D679-BEA3E94A466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B7BA9AE0-5AED-8DFC-7B93-E85B95EEA72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8A532D04-8382-A190-1403-945C426EEF3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3BC06AE9-EA0F-32B0-C8F1-51767085804C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8C13A85C-62C9-C9F1-75EF-DE6F1A7FD5E1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EB14F522-164F-0CE9-B88D-7C6EBD3CB3F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8557B1E4-803F-0AC8-58C4-238363CBAFA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78B95BE1-0206-3171-A399-88151CE49A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E9BA8F69-7816-FCFC-486F-7E0B74C00C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AE602BFB-3FDE-8489-1247-A1623DC9FA1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FDA255BC-8322-E4E8-A4D9-94637AA4D097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F4BB75E8-727A-65B6-D5D0-864DA71BF65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B78DA34E-7C30-21B4-AEC1-E5F87E7EAE39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61D26EC-40EE-9792-076D-2FD809DE0B2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FD64C2D7-7F0A-67A0-D520-BDAC7227A2E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7E7C2CB4-AEAA-781B-7B8F-D2CEF17F88E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4173E4D1-A08E-894D-28D8-F2B69D74A2A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2E0F93BF-2FE4-DD92-B6B1-F07AC19EC17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921595A9-A323-4E36-ED24-10E3B8D7BA88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692C7F5F-CEE8-DF52-6797-552BE89331BB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E0E4A1F4-EC95-F1BC-BE3B-2547DDE2642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A0B461E5-4F18-88D8-5FED-C1CDCA2FEA3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07309954-65A4-B06C-5F42-3A489F1A2C9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A09A6DB-EDF1-A140-7D25-5278BCB5CC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C92CE017-CDEB-5374-9595-9C0417CF37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59444FD5-4890-BDDB-C85A-37F23B28A2E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09E2861-D877-6E8C-9009-FFEB07A8D39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A3ACB02-83E7-6ADA-D22E-96A2A50D7ED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BE4741EC-1B36-BE4C-29A0-6BB8870BED3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977E341C-E8CC-FAC2-1F33-0527FC4CB34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E8535646-FD39-460E-0FE0-FE92CDCC5B8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44169AFB-48D2-49DE-12A2-66590A50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3765237-9570-C6FF-ECA9-0F3BF92A083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1F7D7142-ADC7-D7C8-7CF5-B766F5359F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45E50788-BD53-5B0A-6E0C-1ABB38DE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E60B924-1AE2-CC6D-9360-2122963D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ECBE05DE-B894-7A82-24DD-A011E7DD74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23CBDC1C-DD54-24F8-FAF9-69A4F96E4E2C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ECC242AC-7074-3040-0542-E5F2C71CF4E5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5AEDE41E-080D-D3DA-80EB-FF467A37B75D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B7F449C3-FBBE-D0DD-E8A2-501F5C9E9517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9E38EB03-29C6-798B-080C-BE528D4A6915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AC1DDDBD-4B6C-4D86-9DC0-DA95D4402FBA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BB14495B-2245-167B-81EA-DD462EE2A2F0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2BD6876E-BE6D-B668-2D6C-0CFA0D6CB9C3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967C2759-DB50-A4C2-0A39-7E4BAD1DF101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BA8B96D7-0A7A-1458-FBD1-E6483E6763D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74A6D068-B298-7F38-D423-C59945E1489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8BE25CB5-90A9-CE59-C91B-FC22991E5F09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FC47647A-AEFB-ABA3-5425-1722EB58888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0576C809-3504-88E4-C125-751A1632D616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3E8BA1A-AA82-C67E-B721-CADE89A699E6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E2E7D3B-D2FB-09F7-D74F-ABE8BF948F29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73280A68-68A3-EDCB-2272-1C90536A600C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20665E97-1329-2BC6-643C-7C9D9D4E185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EBED2121-D11A-46F1-83F1-7BB877610D90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C355910F-1CF8-819A-9E75-8D11CCFE977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6C17EE89-2DE3-F657-2E20-C6EAE1178E4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BB3BD153-3AB8-510B-C90B-C3F8A36475B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574E5840-40AD-8051-DD5A-0A26C4C64B8F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7B2DE316-B367-66A7-34B8-82F33036B22A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2212385A-8C76-F7D6-E61B-950CD92AEB7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19190934-6F32-391E-73D1-FC7B618AD708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5261CC5B-AB12-E603-DB58-337DE5AC96C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A8AD7E7E-65FB-CBD9-9EE2-15141E83996D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BE081B4F-BED4-4CA0-73E8-A2E317F18F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678206C2-E734-DA2B-1C64-4E06B3D39EED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29E34667-D13F-C424-BB43-0D67823A43F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BCC0B8A2-EF69-3848-D9F6-B8EF4EB43D7D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E6B9D55C-A9C6-BA9F-2607-3EBCCC151B57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35DDC299-6DF2-2048-0D22-44FAA57CEE82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D98C52F9-0AD5-F3DB-9D07-C1FB481EF7E8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76877B57-A783-4A44-C1CC-F54190CB8AEC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1B03A3EF-E9E6-892A-56F7-409D82CE9F77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1AF659CE-0BBD-A268-8429-8B3FA1FC77E0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4FF72400-EF1B-4FDC-ACB5-5FD24319C009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D0E44554-5708-3484-6CF9-E8238CC8D8D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C7ED3391-5569-6A48-4001-E88B51D3FEDA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E51DCA74-685C-A02F-1505-96B86A9AF492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EE74EB52-191C-C01D-DA58-FD7FBE378AD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4AFEADAD-284B-D531-99CC-4B340F1C9514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28C30D28-4BDE-B8B2-68C3-E68A39837EF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AB9F9E9D-A78F-7582-987E-5A6CF9CC537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B08A7E3C-905C-BFB8-E217-AEC0B423BE6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55F19F2D-A5B8-64DA-1881-C84C55C56B8D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B5E2FB3B-DA3F-E26C-7BAD-16723611A51D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861EE7A0-7A73-8AD4-D4AA-0C09826F6677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A420EC91-2526-C78E-8DFB-249A79176F74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458AA653-E104-2A8C-7FCE-DD2BC3FEC75B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AAED182C-17D0-100B-BC6F-F2DE5D57D51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45196E98-1AE7-C5FC-A41A-A92F3B1804FE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26337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0518D99-6F77-CAB8-7488-C4B45DF69F9D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7A851-7DA6-4F75-F973-6B28C6498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E948D4B-33DC-D01A-0B7F-A464A26D6253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4554733-3343-B6B0-058F-6F7861EE354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D7B9D54F-6A8A-C7CD-DD14-833AB5B95B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8EAC6351-7B87-0D39-77BC-B604EE67F0D6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0E603D35-B54F-8E1F-EADF-41416E0F561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23CC5A5A-E51D-635F-834A-427C041288C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1527668C-F0B6-760F-C4CE-A5561886E94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BF2397B4-725D-4A15-4748-47683BF29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598AC016-81D9-E106-574B-1F84080D733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A2776E37-7D72-420C-DAA7-189B2A6EFF3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1A2F5EAA-A470-2BC7-D3AC-53687EDD7C2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D852653A-9A30-0DE4-5582-97ECF33E088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E7908996-58B0-E6AF-7D59-902583600FD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8D547122-033D-42D8-E983-99258C09EABC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9552154B-9DDE-4237-70B2-2AECDEFC258E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200B6689-A99B-9C85-7938-27161EDBC59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451A26FF-20DD-36EF-EF8D-F3787D4A540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624F5D4-761E-26BF-B9D6-BB8C335E110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BC39B6B4-2621-29F5-5947-3C92A3998F9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7DDEBC5A-EC50-D50D-A502-86AD9DCBEC8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2266E789-FCD6-E585-A99C-E4633384097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C7B7BFBF-87C1-59E6-0A3B-AF7634F974A4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6AEF6464-A8AB-30C6-A70F-3D48CFFCF00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11D71462-3EF1-F73D-23FC-1A58AF00083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8780EE9F-2D99-22C0-BCA7-C21E34B8468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C4B1167C-738C-00FF-6D53-EEF87315C2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CB390367-17E1-189E-9AC5-C56036E378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D2FE4970-1F8D-B53F-AC32-1A12EE68C6A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2F8FDE3-1669-FF7E-1A01-7DFBC6EB327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84A63243-C8C7-16F7-49F9-E3672D5B9F4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F8A80FA8-8530-2838-79CE-7F63037CCD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3F1ECEE9-99D7-62E9-665C-5C884497076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AFE3A3FA-1012-14F5-345B-D387FBC5E23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D6150543-D439-840E-8DC6-C98FAD0402A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9DC37E49-2B81-904D-915E-98EB4F073374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DFE28720-3CEF-9FAB-3A4E-A8E2F0CC1A5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E0F3B5E3-236E-A501-B069-3DD1BB48D6F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3CD565C3-88A9-E931-5BE2-D6E434BE492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AD2FD848-DA54-7A16-3CA5-2EFFDD03971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4F27CDD9-F376-1DC1-5FBC-635277121C4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A817D908-24D5-0D98-542D-8837277427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5C16B763-2084-E9AF-F068-D5FC1088908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DA606684-D07F-E9CE-0275-AB04F35CA5C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41EC0121-F369-4325-D159-26677A8EDA8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D1BC254-2751-CC90-E1A5-125DC1CD57FF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7F5B8385-6386-3533-9847-8550B6988BDB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2B08E434-5E92-73C7-581F-BAD6AE58BFC3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AD0045C3-CEC2-97E1-180D-6DBE6AA5ED42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CA84F636-A149-ED1B-E547-E2E7AA13853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A4BF1DC4-68C2-9EC6-6131-16B37AD94557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7A60BCDE-B43A-A5FD-BF54-2841B62538E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D3CCAC98-7C1E-CCAE-EE71-D08BF5FE698B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5D1E3259-DC14-7887-7911-10502407E2E1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5DC5EC3F-8DCF-9AD5-17A5-913E982FD4E5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A2124DB2-CB35-627E-56D3-243A0269DA53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2F2BDC7C-6440-4FF5-AAE4-5E5628A546C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D35B4B5C-A18A-3B66-8068-E97F0618DAD8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1B5F350E-A1B5-2FFF-2FF5-DC1DC38937C1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DF0A09DB-FBCE-39FC-C75A-13EDCAACA93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C978AE28-1A3F-6B76-81EB-AF0A1A6DA5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343D01CF-42F1-969B-5D43-4D16AD5978A2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1BB2A7AE-EB20-AD1D-8BB7-A727596F40DB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DCBCC78F-B2C7-F405-B1B5-69337C77A5E8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1A60D796-A724-1D75-B052-E585906F807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5B4BA59D-784B-A673-662C-46106CDF50B9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C47E56DA-2FEA-ECD9-2D00-F69F0996C4B6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45EDC8F6-E215-FC20-1AC7-753D744690FC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EE8DC02B-96C9-29DC-F830-C0F2104DAD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3315A5ED-43DC-B94B-DCDD-92A8E244D13F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B6851E1F-EBEE-F2A9-A367-4FC4BC5722A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B5E9AC1B-A268-41E6-AF37-0CE0D8AEEE65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86A67BE6-1D79-E94B-2B24-2E8CEBC03A7B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A1048100-433A-7B5B-D839-943D3775D22F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00EB76E1-6342-9AD1-7A2E-EAFDF61CFCED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9FE5E611-6424-29BB-3351-9FF2B2C1827C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17703861-E03F-CCCD-066E-27E26B13C5E1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C17945C4-6584-D7E6-5956-94F620710F4E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CC32EF33-708E-A9B3-6649-2DEF0FC835DE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90ED4B2A-D1AC-0813-2F31-F75822F20E02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B419F9C9-9D83-D676-5116-E143545E57DE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A9ABD4E2-3F69-C2B3-BFD0-48E88750395A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73A22922-A9A0-868D-128C-E93AB409D9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6998F2B7-EAE4-D885-29C4-20876E5AFA0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F4AB6F2A-F975-DBB8-CCDA-452DD11B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7F31A60F-E98E-5D3E-736C-573B8287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6E3BC4-6FA3-4444-9443-17B3948A158F}" type="datetimeFigureOut">
              <a:rPr lang="ro-RO"/>
              <a:pPr>
                <a:defRPr/>
              </a:pPr>
              <a:t>15.03.2024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654889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0B7074-E9F6-B6F7-FFD5-326CA718EE30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1F60C-5B21-2DBF-CCC0-F61ABB76F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0FA12-6180-C2EC-D27B-E79B63392D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9ED8B-72F8-555F-FB2B-A3034C09F3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DC5E8DE-B897-A92C-4CA1-A7FE09FE4F11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2EDF344-7320-6F4E-C5E0-D024F35EDAC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A82858D3-B867-305F-1DA9-FB2FC7A1494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FDADC8F-E4E8-0F03-6FD3-BFF77D9270E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ACFB6412-F2D8-D060-EADC-8E2D5FFB730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1624D226-AFD6-79A0-95CD-DD7237C3D513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DA0A7C03-F6B6-5893-E3B8-6164F27507C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7D5B92E7-75DB-9635-BC40-BE2ACFCB49B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8C671A7B-E6FC-082D-29BD-29272219FD9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499515DF-952D-D245-70E2-4DA94209D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AA2116CF-E9CC-3D65-90C3-3C49A27348A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D315984C-A214-F856-274A-0678100F53B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00A1D16B-B769-8958-35F3-BD6AB0D538F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6FE1C0CF-B76A-F6AE-727F-67299BD1F5F4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ED30D922-856A-2C2D-481A-8C02D31BB85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43EB5B16-9C28-EE2E-9FA0-0ACE0D9FDC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F024D2A5-CFE2-80ED-3DF5-36A3D2307F8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5A488287-E48E-DB24-63D3-FF1580DDC56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691DB53B-7B10-3267-7949-0918729C618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DE38F514-569E-5DBE-4E50-C90E77E47B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4A90B79F-8BE5-935E-6D57-7412E61CC5D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DFFBFE50-1E5E-0C59-CCC3-69A7445154B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7AD57262-CDE6-31F8-49B8-BBD5788CA52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C7AAC450-DB8D-E225-4584-43AE5E75941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1387601-66C2-5A3A-B480-2639F2DBB8B5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08D7F7EC-C282-5128-6EEC-2A3130052AFD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51ECD046-C075-BE26-395C-129C580A4098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57549444-77F2-6754-4DE7-84B1CAED52E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A662CC3B-891C-7244-A495-3706DE6F059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66EF50D9-414E-7B25-401E-EE4577833D7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DB002728-1C1A-C10B-C733-8763202EB92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45CD3828-850A-AD99-ADD0-E06B005E1F5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2102523B-D26F-6AD2-27CB-6DEA088D5CA1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D8D0DB88-6AF7-1FD3-794C-A97BBF6D8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CF41262-ADA3-9D9F-100C-68529D91EDF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9B0CE348-1662-E9DB-D656-31D64D9DB2A9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F24BAEB7-ECEB-CC53-BB7D-DACF6A2D8A1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D2F6897-25B3-C510-5C9F-0FC49EFC24F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5B0E047-8C7B-772A-8E67-A4192E2C618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8A7604D2-A395-C95A-627D-153FBA8A95E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E6D6B67F-8A7F-D781-5B22-9D31909C847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16698AF1-412A-7B98-EB9E-F73BE9408173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B2AE8BB7-24C3-CF88-C422-24A0AB6D8558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8114F132-1A23-5780-DDFB-09132D06EEF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36204423-5CDD-F15F-9F6A-89A41E31E2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5A2229A2-1BBE-CC47-A667-9C4E6073641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00F32A9E-AB05-66E8-962C-5C4321CE104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648743F7-7AD8-7960-661A-26BF36A573A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F995260D-85E2-B01A-A863-B9907902EB8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24F2D5B0-70B3-A4E4-801E-25963AEECEA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44BCA9AC-DD8B-3789-512A-D6B1A3564E9B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9466D5CA-C2DD-9FC2-826D-8A3B32245F31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E394242E-9E8A-7E7A-D606-84FEFC6BD38B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354B7F13-A131-5AC4-05E7-6BD6707E9E74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917EF674-9453-887C-3618-39295432AF0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558D6DDE-C7F4-C32B-C659-C0C4E64A0248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5AE47245-EE80-6881-BFE5-185B6879D76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F58B4390-2DC6-62B3-A829-D26E1D9540B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068BE782-97DA-BBA8-D874-DCEFA54BFC1C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ACAA1332-FB25-2A2E-73B5-CE8CEB3A450E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B158D6EA-1F63-FCA6-CFF5-36E008749549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5B8E8B2B-CDF0-B6A1-B30C-B9E177AD0707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05928A59-BBA6-8D4E-ECC3-66B7E4E20D15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905BBF16-A06C-06DF-D19A-D729ED1E5349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89ABD249-C09F-DAB9-F8AD-ED7068D80A08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75A29494-D60F-4BD1-B4CE-9B9E3AE28AF5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32BE31B9-A905-3449-21AD-A3E7BC9CA57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5CE9BB65-427C-5043-53B1-E1760CA9CA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BC5B3151-B6A3-7984-5251-6EAEE980AF5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AEE742CE-C6AA-EE12-6F0B-91AB2DA3013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A053D71D-BDED-8C80-AA5E-0823C278B8E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80A92061-44F9-EE97-CAB5-1CC3EFC3074C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2DD320DC-F8A3-C3F2-5D84-098232742287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C18D421A-3B4A-8C0F-262B-7E088C48E5F8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F2550638-7FDA-3EB8-C7E6-86A1C25F7FD5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3B09B5F5-9F41-AED9-2F0D-43064FA44613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4F3D3DEF-D899-FDC3-8631-D0CECBA8DC46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AF146EC2-0B12-F614-0E46-B964AD1735E6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B31FE272-DFF6-988B-3F02-6FC79922DE76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28676A4F-14C3-DF05-C19E-1E889FB1C797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5B76D106-B9B4-335D-8061-45E41D2B04CC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03E3C1D6-5C43-662C-C6F0-E2C4422262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1DB70CC4-CBF6-3886-AEC6-5E21261E05A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49B3E1BB-82E7-44DF-B913-C5C3B31D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562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EFC9239-2CCA-4664-CEBB-722B3BF991DB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5780218-CF58-F3AD-9D0F-867464EF4D49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A69DBD73-6EDC-2072-917A-44C802691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0F9BE39A-65B9-6BFF-F813-819073CEB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D290CBCD-9A33-C421-E2BE-DC2089C91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F7A598CF-99A9-9218-CCC3-09E84A47F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22C80463-875E-33F5-11C6-0A452347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C873FD6D-F3C6-0BB5-A9C6-46726A6E2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3137328-076F-BAFD-C637-E4CA12C99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6C9E7950-F43B-763A-2AD0-7B09DE17A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690415B9-BAD2-C645-2229-DEA59C1F2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5E28879D-D1B2-9A14-74C4-30ABE889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0362CB14-5DFE-6BEE-8B48-951D7442E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2B67EA85-1BE6-C574-EFF7-DFFE60B3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D88EEA9E-2A16-D30A-008E-D553F583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8576ACB4-9456-DFE8-73EB-089C6C57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9730800"/>
            <a:ext cx="13604830" cy="2834622"/>
          </a:xfrm>
        </p:spPr>
        <p:txBody>
          <a:bodyPr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026000" y="9020429"/>
            <a:ext cx="4516438" cy="3523130"/>
          </a:xfrm>
        </p:spPr>
        <p:txBody>
          <a:bodyPr>
            <a:noAutofit/>
          </a:bodyPr>
          <a:lstStyle>
            <a:lvl1pPr marL="0" indent="0">
              <a:buNone/>
              <a:defRPr sz="328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1936F3B-9C73-880F-9D18-CA12C9403E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3175" y="12728575"/>
            <a:ext cx="1530350" cy="731838"/>
          </a:xfrm>
        </p:spPr>
        <p:txBody>
          <a:bodyPr/>
          <a:lstStyle>
            <a:lvl1pPr algn="ctr">
              <a:defRPr sz="2900" b="1">
                <a:solidFill>
                  <a:schemeClr val="bg1"/>
                </a:solidFill>
              </a:defRPr>
            </a:lvl1pPr>
          </a:lstStyle>
          <a:p>
            <a:fld id="{637EB5BF-16E1-43D9-B358-8C54FA0674EB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8930542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0C639FE-E12E-8952-FC65-F8BCE75AA68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986C0F8A-A301-C4E0-A63E-44DF58DC2DE5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CA5D268-B587-40D7-4939-5B7988D38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02E5D845-B241-4132-59B7-187B2F75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4A5DE343-BBFB-8F90-060C-37F14D042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EF5C3C9-4C88-162D-A883-0AD37C30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7589AED0-868F-3042-2E04-BBB2260B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8B251C16-C1B8-3C4B-7820-20F832BA0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6AD53AED-9940-5B53-4FD9-B4C984B8E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43E76CEC-88D9-FF97-14C3-B78E898B5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818CFC3-3722-34E2-1ABC-509C7C5E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7BF3EBC-A0D3-62D5-B840-C3FAB6C0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248871A2-2405-2A71-78D2-1F682615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88ED1760-CD12-9CC7-7A8F-04233F85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C1B8E565-6044-CF55-2FB6-BE27BE06D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9538C8E5-BD99-4AEE-60CE-5C864D90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E5864-D05A-45FC-CFD9-23A26F96A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5875199"/>
            <a:ext cx="9783170" cy="64944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914400" indent="0">
              <a:buNone/>
              <a:defRPr sz="2800">
                <a:solidFill>
                  <a:schemeClr val="tx2"/>
                </a:solidFill>
              </a:defRPr>
            </a:lvl2pPr>
            <a:lvl3pPr marL="1828800" indent="0">
              <a:buNone/>
              <a:defRPr sz="2800">
                <a:solidFill>
                  <a:schemeClr val="tx2"/>
                </a:solidFill>
              </a:defRPr>
            </a:lvl3pPr>
            <a:lvl4pPr marL="2743200" indent="0">
              <a:buNone/>
              <a:defRPr sz="2800">
                <a:solidFill>
                  <a:schemeClr val="tx2"/>
                </a:solidFill>
              </a:defRPr>
            </a:lvl4pPr>
            <a:lvl5pPr marL="36576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4430" y="5875199"/>
            <a:ext cx="9783170" cy="649445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28392A2-34B2-903C-2161-E97411AAF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A7A70C58-77E9-496F-A9B3-75915DF8A267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8127580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1A2B7F5-4565-2712-A991-6A9ABD5EBCD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8F421B61-8598-F84D-E584-5A3711FAC203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1FAE27D5-32F5-CB08-EA63-268192F5B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122A67D7-53CD-D1BF-44E6-B882A84E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D216BDA7-1EE7-51C0-5B3E-9034E43FA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608C3A5-77D4-1FE1-25EA-380ADF7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3D2915D5-2FF3-B081-E84B-71223E6F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C3B642F4-F284-40A1-8FF9-1630999AA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0E779E99-73C9-FBEE-4F6F-798C6DAD7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F7D1CC9A-9D6B-924E-441D-B20C0AD7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54D08B3-6F26-1428-BF75-2E0BE0511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9A5389A2-C68D-D589-59CB-3B072789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61EE29BF-E1C6-9B55-A6EF-5139126B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53F4C41C-F5AE-D862-058E-9C8A0DEC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1D3B8F91-4236-DC73-3010-5962DB3B5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97951963-787E-8CC6-E00C-E4DC2265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777A9C-D4DD-EA19-9E26-EE146372AC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63178" y="-19447"/>
            <a:ext cx="22920821" cy="13752909"/>
          </a:xfrm>
        </p:spPr>
        <p:txBody>
          <a:bodyPr rtlCol="0">
            <a:normAutofit/>
          </a:bodyPr>
          <a:lstStyle/>
          <a:p>
            <a:pPr lvl="0"/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9817201"/>
            <a:ext cx="5760000" cy="342685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CFC0108D-E1F0-BCD3-E789-0993C1AC42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1543EB9D-47FF-4474-84FC-60EB006A2FF1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2684324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2156A06-7749-1DE0-B15B-3CAFCA29148C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E03DAA2-1FA8-D701-968E-A7BCE863FF37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0E6162CF-2940-F433-23AA-189FCEAD6845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4C086691-77A6-B380-73C5-1FB874273843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0071444-D954-EB76-5950-9184A3AF31E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CE87A982-53D4-6296-7249-CA83AF1453CE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A29A5DA8-00C7-B0CA-D749-B2A9EDC285DC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C630AB4F-BFC9-76F7-2E80-7C7B301FDD5C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308163DE-A284-7ABA-A934-5970F0F998BF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D4FC69A3-4FF5-C1FA-59FB-755F31D12BF7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AE94421F-EFB2-2EB2-D63C-9DBD0BFB2D7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35B23FED-9614-FD69-274C-1D70231F4807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F5C240D2-B03C-8DAF-D880-D04FD44874B4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47B925D9-850E-3132-D039-1BCAC8BC7F8F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286C4AE5-1794-1592-7607-5FCAB92BC895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C64E2A8A-7CC5-3944-B0FD-0ABB75830292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1B31DB6A-5018-E63E-07ED-715F2FA1E86A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EB3F42D3-AD7E-13F6-06CE-AEFB093E9BAA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16E1BEB0-2251-C6E1-8E0E-30CDF4A71BC2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D0B84E62-C681-4659-DE9E-0529EFA4D62F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1D1BD654-DC08-8FC4-AB0A-012362F4C9AC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B60672B7-DD2A-0538-D64E-E8184F65CA6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DDF774F2-67DA-87E7-A7B5-6945EC9785C7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A4EB53D9-6BF9-23D4-F81D-2F3A2BB5FA6B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25560015-393E-02C1-C6D0-06A170F1EA28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60EB0214-6ED3-8E1A-6651-EE1EC5CB246E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09D367DD-2DE4-9A65-165D-71E96531F54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3416BC7F-8A5A-D1CE-B859-395267CDCABF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E1D9AAD5-8A84-F38A-FA1A-DF525BF8B576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04057CB0-4EEF-8E27-AE10-0B57E1A8187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4F22DC4B-3DFE-E390-CA19-23144E3CF1DB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D2B7203B-0144-0CA2-ACA6-2526F34B26A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D9BECC97-ACE6-24DF-0774-E77DEA20B880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0">
                <a:extLst>
                  <a:ext uri="{FF2B5EF4-FFF2-40B4-BE49-F238E27FC236}">
                    <a16:creationId xmlns:a16="http://schemas.microsoft.com/office/drawing/2014/main" id="{7297B6E2-4096-E989-C749-77B245504D3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1">
                <a:extLst>
                  <a:ext uri="{FF2B5EF4-FFF2-40B4-BE49-F238E27FC236}">
                    <a16:creationId xmlns:a16="http://schemas.microsoft.com/office/drawing/2014/main" id="{298391B4-9736-85D7-9F9A-F90F006F9F35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2">
                <a:extLst>
                  <a:ext uri="{FF2B5EF4-FFF2-40B4-BE49-F238E27FC236}">
                    <a16:creationId xmlns:a16="http://schemas.microsoft.com/office/drawing/2014/main" id="{30B822D7-759B-DA34-F48D-415BBB42BC12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3" name="Freeform: Shape 53">
                <a:extLst>
                  <a:ext uri="{FF2B5EF4-FFF2-40B4-BE49-F238E27FC236}">
                    <a16:creationId xmlns:a16="http://schemas.microsoft.com/office/drawing/2014/main" id="{E3EC155A-1CFC-D626-F884-AA025FBC1E6D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4" name="Freeform: Shape 54">
                <a:extLst>
                  <a:ext uri="{FF2B5EF4-FFF2-40B4-BE49-F238E27FC236}">
                    <a16:creationId xmlns:a16="http://schemas.microsoft.com/office/drawing/2014/main" id="{B7CBC6EA-D988-B06A-1C2B-48DA3D1EBBE2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5A18B7F7-FBC8-881F-4E0F-54DA473FC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CBCBCD04-7F69-0638-02CC-8E3BED823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E44BDBA5-DF65-E7B9-DD8D-7F7A9279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AC93B739-E064-80A5-A590-591D430D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146914C5-779E-A8FF-837C-30441D74F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4ACCC171-3BF9-6932-46E5-5F7687DD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0814D4A3-F0E3-1A3A-CA5F-520FCC3B8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93A1BE95-15FE-4491-3DEF-FAEAFF6E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A77B8AB9-DDDC-D5F2-EC40-C71B89D74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596B05A5-0386-8A99-8E5E-60A398DD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79107F0-B25B-11BB-A32A-BCFD45B3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7EF9DFCE-2FFC-BB0C-4A0B-04F9DC8B6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D19201-A213-F157-754D-8011AE74A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17320D4-CC98-4D95-8D9A-4A47A2408F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2B5D7564-2B2A-3697-28D0-4ACED048AE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E53AD8A0-FEFD-BAC4-C2CA-6D8EA3F7A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25B91C99-8F2A-32D6-60F5-A755AC14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2D32E9-188B-0388-E491-147CED0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0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o-RO"/>
              <a:t>15.11.2023</a:t>
            </a:r>
          </a:p>
        </p:txBody>
      </p:sp>
    </p:spTree>
    <p:extLst>
      <p:ext uri="{BB962C8B-B14F-4D97-AF65-F5344CB8AC3E}">
        <p14:creationId xmlns:p14="http://schemas.microsoft.com/office/powerpoint/2010/main" val="234531528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ADFDE-0245-9BC7-AD0C-10885E3DFCB5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07377427-24EB-6AA5-860A-15DA7732D988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47DC4942-B83F-A78F-7BFA-92316C248312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733D4FC5-6FC7-BC93-C294-9005646068CF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EB5F292E-CA4D-B785-E535-6DC20043AD1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A61DBB10-0EC7-8024-BD28-AD7AB39B940F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94D8A02A-6E54-3AA4-4E11-D60E148A57FE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1542CB36-52F4-BD81-863B-954397CF6DF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A3C32447-F53E-7FB4-00AA-939F35AC3907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39CFF423-95CA-73A2-EF1E-123FFC50DDF3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7519E288-D69C-71E1-ED64-1BDCE621B934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568523AB-E9F7-0948-B3BA-11EF0DC1ADD0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FE8FE7DF-2217-4298-8A97-5405C6C05A0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1A36F7D3-32DC-2784-84D8-3B6546E90B3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AAC7B5B4-41A4-1815-033C-DA7619D41DB8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44EE6585-2C63-13EE-4747-96636FA18A8E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451AC136-68A0-1E30-0D13-A72265FC5795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ED312844-0978-60E6-2A1B-86EA2334B6DF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D314F9A4-DE9A-37FB-3A35-B160AF19E6D8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DA7C4F44-2E82-8F11-45D3-90FD6685EA06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6E7CF877-5820-6D8F-C463-B8E077B56BF8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0929170F-8259-39A2-30F5-41F01FA5993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23F2822-496C-158A-9596-D466E4FC602D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272EB081-2FB5-68DB-AB73-D6FEDECD7645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2FB5A776-8015-8964-5FC4-ACD711A525A6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0BCC66D-ADB2-4D0C-FED9-60814515F94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B219F9D0-3AD2-7A66-F15C-32BA1CA7122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30253B96-C224-7460-5539-01C42D221C6B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8050412A-4A16-A35E-560A-C07E2ADA6AD1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C64A36E8-BF0A-77D6-8B83-D3074FE3466A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87887C04-5C52-C447-605E-20AE47D7A3B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825E22B4-04B9-398C-7F5B-F4961D2192C7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122FD677-8738-9C4A-31C0-CA17E6BE5E9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7BE65891-9A67-6D22-E1D7-4F3DC79C617B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234A14D0-7C38-9E42-3827-526E93B67A64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2">
                <a:extLst>
                  <a:ext uri="{FF2B5EF4-FFF2-40B4-BE49-F238E27FC236}">
                    <a16:creationId xmlns:a16="http://schemas.microsoft.com/office/drawing/2014/main" id="{165E7BEC-0D4D-614D-CED2-62F93A6B76F4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3">
                <a:extLst>
                  <a:ext uri="{FF2B5EF4-FFF2-40B4-BE49-F238E27FC236}">
                    <a16:creationId xmlns:a16="http://schemas.microsoft.com/office/drawing/2014/main" id="{C1A12FCD-3A51-B0FD-6D07-35A2F0C6C13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4">
                <a:extLst>
                  <a:ext uri="{FF2B5EF4-FFF2-40B4-BE49-F238E27FC236}">
                    <a16:creationId xmlns:a16="http://schemas.microsoft.com/office/drawing/2014/main" id="{0835549B-A07E-CEBA-65BE-345FCCCA077C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CE9F91CE-1950-808C-1676-6B3689EB2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2E3DE33C-12A6-23D6-F0D2-42FD6744F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EED99B33-7DF6-F039-3732-DAA0F0817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BAB54296-ED95-2D90-2C87-D1938CD16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2EA85CFD-CBF3-BE3A-8A2C-782CAC401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A7C40F1F-52C4-1F2C-216B-A68303D72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EB6EDDA3-D621-0B5C-CC08-B9331C9CF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F2E773B6-A8C0-DED6-A0C8-8A9D7A4B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E6568A68-09CF-8D16-D8CF-CB498A9D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31110413-673C-5B7B-3C97-9D00338A7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1F0FB03B-C9AD-13E1-6CB0-AD7527B66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82907C97-A06D-A01E-DF1F-DD23865C7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CC4A673C-48F2-DA45-1F05-D0D39BC2D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A3330D77-77E6-6E4F-AD07-97CE8314F5F1}"/>
              </a:ext>
            </a:extLst>
          </p:cNvPr>
          <p:cNvGrpSpPr>
            <a:grpSpLocks/>
          </p:cNvGrpSpPr>
          <p:nvPr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0DCE5493-BF92-CC73-5E15-A1730914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9EE3C140-756A-9255-29D7-80196B33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8401BC2-D373-7E7D-171C-F6B575FE4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47099D-389D-463E-DCE1-FCDA22BF22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AAD2F4-9733-D883-7FFD-17AA9A86E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1356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E3EA2A4-B70F-82F5-1CFC-2FA59263B61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C652-588A-2394-7310-C5F7CEF0D2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0159BE7-BCEE-B716-C7B4-63C78D71C891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6A38F5-3963-A3DA-C5CC-D3399D5ACA3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09D31A37-27D8-B8C9-8A7A-F9448804EB6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7EA535E5-148D-258D-7CB4-780134E0EC0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1F8A397B-6C05-A30E-66AC-FD852DE0E1A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CAFD3534-0CCB-27BF-1A8C-6E389F329DE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5009BCBB-6628-3874-CDB0-75BF67AF2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18A6D5AC-F4FC-689A-6D15-EE3966D9005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7280C31-ADFA-318C-2DC9-D26201DC86C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37C3E1D-A85A-C2E7-A058-D3EA33DA599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AB444A24-1EC5-1202-F476-D61E64A7DE9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041CE5CE-AAD2-A096-DC55-C7CEE467423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0BC1C6A2-7666-C50A-919B-9FFF8DB82B3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5166DEAB-ED69-3852-440C-D6CD58FE9FA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4B77BB7C-F64B-B075-8197-C6AC2C8E61C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AF435C83-AD71-DED8-B434-4D2E8A60865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34FE9FDB-0EA3-87E8-EE39-8AFD29BF3DC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54DD74A-8234-2069-E141-9F03FC8F4AF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69758D8A-D712-486B-40AC-D629D7726F02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C5D27F44-081B-9FBF-1584-BED9FD960D8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9C7551FF-CE6D-5E46-05C9-17F50A85EFA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7073A398-1E3A-C733-E04E-B76E49FAFA3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B3D0EFB0-1122-18E2-CB53-5CCD15A8AC9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C7586943-FA74-F36F-5080-4A6C33524C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7F613923-9109-6E76-64EB-C8C8DD528E77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4482A26A-992C-CBD1-2EF3-AEF08DD6DBD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FBE0F5EE-F378-A1A5-875E-F9EE5AFEFBF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7E8519F4-C894-38B8-E5BD-E97AFB3978AB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3DF79C22-D62A-8140-FB82-62539ABA79E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B9D78E4C-D64E-4853-92C1-B4D299E12D0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666D4DFC-9AF0-1985-2958-E814A6E7384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FDF2A2A0-07CC-CBAE-736B-6ADE4CBE9B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E1492C57-E638-AE62-80D9-1D93252BD900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B7323BE0-E1E4-1067-EC0D-FB5D47891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87DD7FEE-56D3-04FC-9D0F-261901BE8825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6B7489B2-D57C-8DBC-4B3F-BAB0C8EB5CA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76254C84-8B83-42C9-E246-C486E589DF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05069B0F-886A-6977-5840-1489437109D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D5534CE-02F0-5098-1924-5AA4321A212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58C17D8C-6FBE-B408-A642-683F86E8E1C6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E24C4481-9E1C-31A4-6CFA-6496ADECD2A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70C98110-0E7D-297C-F20E-FB631E5ECB8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C4394E4B-C308-01CA-9906-6B6B9A109C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5E36C878-92CA-9313-5348-384C0AD0683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8036EA1-9A47-DD0B-3C3D-5F6C6B393144}"/>
              </a:ext>
            </a:extLst>
          </p:cNvPr>
          <p:cNvGrpSpPr/>
          <p:nvPr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A0B344EC-9812-9011-2896-C6B8FA1B9F8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470E43C4-E7DD-536F-7DA0-E2FB6AECE54F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BF87BA09-5041-12C9-1A4B-F75269B5B763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C891058E-5ACB-C6B5-C8F9-2838F18A275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28BBEDF0-FA0B-B2E9-3CAB-674939A9608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3252EF61-8667-D344-5FD6-FD4E3972031B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9E4E5621-0BC4-43C8-D2BD-2A28CF4133AF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05C1E84A-C88F-E129-9926-7EB9B432888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20E63E10-E577-10D3-BEC8-6B042481D5D7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6EE6D294-1A41-43FC-7250-F3B90499D0C4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35F82148-C401-C620-565F-3BF2938B0DE9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A787494E-1526-C9C2-5E4E-C4610735FB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90673061-75A6-ACCD-FB0B-6FCF73E3D3EA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8C48F1AC-35EA-998C-A7DA-F154D4F4475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A526DF36-5AF4-4604-68F4-C65E9826C142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37C7A9FB-0C4D-D16B-DCEE-A251FE9CB76F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92F402B5-0830-7DCD-29FF-2B35BA58C215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B3AE7425-7544-B79D-39BD-B21C4CCC03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588AC752-6E19-E240-5870-51B07F4687CE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4882D89E-5017-38E7-491A-CFD1F4E6C994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373A2279-A4AD-DDDC-D0F0-82A82F6A63EF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E162D8B5-6742-8DCE-E25D-A78DDF862A0C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ABA77AC9-86D9-E7F7-0E47-BA76661E00DA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4E516EFA-0895-5896-FF08-12E792E55519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ABC2CED7-FAAC-1BE4-D7AA-BE97CC4A7B3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A631DF85-5229-CFAB-84A6-F0A194E83CA7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94B51990-B35C-D223-FA5C-DCB0ED07C21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0A580DC3-1C6B-D26B-9EA2-D3ECECFC4634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A977620E-B62D-1C77-C07D-F6A119D7CB0F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666C8297-7C35-9D2A-819D-2386EABB75F3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4E1841AA-2393-AAC8-5259-1824B3A1BC6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7EC4DBE6-D54C-D863-8C5E-C344D9F6BC4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11A6C9F2-209C-E9AC-0E88-27B5AFB71CA0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95ABBC0-C687-58DD-9053-DE48F16CDCD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37A775E4-A209-7DFF-BCCB-351552E453A8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4955247D-1005-4CF5-16A6-10E3F2A1B1A5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C0060602-9FF1-B26D-1981-71C3FB475ED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F61BD176-8DE0-F1D1-4D91-647ED44FED6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D861821C-955E-5123-5BF7-F9D078174BCE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1E095BEB-D877-861A-CB1E-8D827D0E437D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38C39BFD-7CB1-D2F5-2B28-D5B02EA88020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6FF77A36-74F6-9A0C-E82A-1E97D7CF652B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6C29BDEE-A432-E814-5D14-7952E729F831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4C157375-D3C2-3BE5-4EB0-77E158657F35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75C96AB7-079E-FD20-F390-332600B4259B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5F5E9255-479A-EEDF-42EA-5353395BF715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D48D3D48-120C-8F02-2C4A-6C796CE6C2B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1CE3BDE5-652F-4AE1-836E-3F464154910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6AB7F67B-A226-7117-D081-5960B90EB541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D4D79A18-C69F-3DA8-927B-CEAFFE36035C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C9BC704E-EF27-448D-455C-2576CDFC6C0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AA23A8F2-157C-79DD-8FAF-6D1636CABD46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336B2FEE-F8A9-3B58-622F-C1E4B79A2ED6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3BD579BF-4515-8C94-6F20-4C4C47E83D2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6A7563F5-068E-F0AD-69E9-DFD30940E72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0F175B50-45FA-8D38-40AF-BAF28F60B68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928BDF40-9846-BF2F-B950-DD46C918DC69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id="{074CA71D-AEF4-ECDB-8FC5-FFDD7990CA29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D10C0D29-E368-6E8D-C2A9-C362639BDE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906633C2-78FB-D2BA-E798-FAC89702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F86F2359-6A13-9FB4-CB04-B2B0F18B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A82F889A-1D9F-5FA0-0C8A-B803B492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38EA89-EE5F-48F2-B3B3-77BD7D4474CE}" type="datetimeFigureOut">
              <a:rPr lang="ro-RO"/>
              <a:pPr>
                <a:defRPr/>
              </a:pPr>
              <a:t>15.03.2024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381913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B684F6-45AB-1281-29EE-22F8EBEDB2A9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5A9DB-BA61-88FC-E1AD-211247CB31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736C4-ABC4-3D32-310F-D34AD1C11A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15D60-4ED3-4BEA-A866-3B2E2A70B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8419350-D69C-A916-7ED8-0AF706D23F45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A434F63-BD7D-1AA4-2BB8-E9E82519297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2E68CA3D-9190-52BD-B2B8-B4E29E5F221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222FF99A-1DF9-C5FE-5D9C-3E9FE6CEC1C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DAACDB1A-D710-F338-F4A0-D49C14D1510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C58E175-ABBC-0761-C9A0-4C8DEE2EB35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0F29A0D-89F0-1DE8-F94A-2410BF15A33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4B632CF1-64ED-1EC8-7F7F-F7DB27CFD62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6E040662-E6CB-9B54-D5F8-8384BAE66034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775E7777-EC58-DDD6-CCA4-C9B5D2F88F7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7C6D9543-203E-714C-DC0D-3A3EF4ECF42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316EECD1-2AE0-19ED-8416-A5B33CB59C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F7CACA07-0F69-3171-00C7-257FA41E34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0C7A9B5C-C481-67BC-E036-BC84494048F5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2573204B-474B-E74A-A1B7-A1BBEC352D1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BF1A04BC-7C3B-F80B-EFA0-CFD5941A03E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95269D99-4BB6-05A5-17E9-58B6195CDA3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6855290F-1C68-2281-7621-6232CBEE5A2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B3984DFE-B1BC-44ED-C172-253776506A1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3E8104A9-2C0E-7F69-7913-7AE389C630D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68269F71-8A1B-CD8B-0231-17B39266DC37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1F7C7875-FCCE-EA9C-31C5-8A83A28006BC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D0ADF60E-F64B-79F2-7844-AE8A74922FE6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9DA08BEF-ECBB-1EA1-831D-77329067991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BD426E78-60C0-FD64-9BC3-B7E1F24733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A32EA200-6C87-3E05-0571-3AF2A78F66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0ADEC39D-EB13-3AF6-1F54-F542F152B74E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69620801-2329-B564-E149-FEFFDB100E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836860F6-76AB-3909-7C10-1743C4B32F8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59E3B27D-E435-7F3B-5568-F40CF2A6BD1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322010EC-2116-1241-A96A-21C981449F9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1AAECB4F-8ABF-7568-17D4-CAB20D9C3BB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85F36E11-137D-84B9-4931-21C74ACDC4B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EC18B177-6D1A-55D4-92E0-0D140E7E0CBA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01C8644-B9B8-466A-4A3E-9936E38440C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92DC126F-A8E5-5DDC-611F-7E84172D76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658B6E7E-5937-62E4-A03F-BCC9B93218D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09E590-0028-AFF3-CB08-3C65B736114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A0465193-2CB9-CDF7-C525-8259BB856ED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E1B87EBF-E5CD-9E9D-87EB-DACFB670D67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6047506A-DD08-46F7-FA11-FE1860D410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1EFE5A61-4EF5-35D6-224C-822DF609AB6C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0DB5C7C1-4919-2074-0EFA-26817A67462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000D41F5-FB7F-DFCE-934A-FFE3FAB672E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5F9F4592-F222-ED1C-54C4-42B4FC229AB0}"/>
              </a:ext>
            </a:extLst>
          </p:cNvPr>
          <p:cNvGrpSpPr/>
          <p:nvPr userDrawn="1"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12595CD-297C-479E-4E3E-3C2E8D43E38E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D4E2601F-DF6E-AB6A-6A9A-690B1F5495E4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7D57DE3E-D28F-8BCF-F07C-89129C88D267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A27282BE-23FC-157A-26F8-BD7402D2FB1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BCD9E902-A1F0-D2E2-A227-A23F103E8BE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13A48909-9251-CAA7-14D5-79AEA93BAB39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03AA6DED-C3A1-1A93-56C3-DF70972284C8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4FCB675C-2DD0-9ABC-6AB3-FB5C131A5025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CDC2D664-0393-D4B7-65B0-980E1BA1E0BB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BB567355-32A1-061B-9750-B93AFC68F4C0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21447891-7175-3B0F-8109-694AD5131A72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FE8E7982-EC8F-56B3-DD67-163DD0B0D5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86713920-22BE-EE57-FACF-33B4B1B9047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1D3B1F36-2450-F92B-B60C-11D8F7961AA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A2E96900-B32D-4C99-7A4E-287917D2A410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6B5C2FDB-6632-1E73-0859-31D75D9B82D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3C7B6264-D8CF-2E76-AFD6-1242ECAC411C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3F4F91C-134A-56A3-AF80-D86625C6CDD9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538BC30-97AF-7912-01AF-233648A1811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D9291A71-BE0C-7FA6-4A80-509A99196686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1E01B677-7386-AF25-0F64-86C24A8CEB84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61A13B02-772F-53FF-AACC-CC441E1EBBBE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206EBB56-099F-2ED0-978A-361CDD6E1FD1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63D2197C-BE8A-0B9E-868E-E4AEA441CE4B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7AECCB1F-5BEB-4D5B-F955-39F55A87A25A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9FD7A5A5-EF94-D7F2-BED6-B9A66703D271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BA7779E1-1C90-0880-F1B8-0AD34337E080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B462FBEC-8FD6-7836-0ECC-6691408CA0B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EED52B09-855A-D1F4-2E15-21099A1E3D57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28A50C12-FCB9-45DE-D106-1093AEAD4A2F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3329ED01-0556-8F68-8432-4EFE43D251F4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069374FE-1A86-5C88-47F7-384451D738DB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87461FD9-D743-1EF3-3CC9-4F5D19099A9D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49F1F8E4-BB32-D7D5-3969-C7354318B35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FE90DDA2-6C3D-7DFA-3281-F67C83A39E5B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B6CB29A7-1F84-19A5-C515-467C691861A9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B7A2CA5A-AAC2-B4C6-BB68-E518A689ECD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4E73B742-3CCB-477F-D06F-CD3A4169F40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9ADFC37D-4712-823D-C0DA-06E0AB4CF7E7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25DCE4A8-6A11-BC64-44A8-58B963ED7A52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6D3A39EA-6735-C8E0-8430-84E625A5A391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A25508E3-5EA4-015F-F972-0ECDE59E4A7E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CF8B3D9C-B774-9C4F-310A-808684BB84BE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2F51A59E-5987-D4A7-AB28-34BB13A7B6EC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CA22AB2E-CEA4-A92F-2444-5DEF6DB35BC6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249D96DD-F13A-AFE8-F11C-DA94C41E601E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D502384A-BF9F-AA0A-4982-0413C72F4A58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BA0A23BE-09B2-858C-32B5-1E4086464198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9D4DE1A6-462A-2167-6C12-BA25CCF93EEC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2D4F9F82-E5BC-8B91-33BC-0D5C712491F4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7ED1012A-795B-BED6-C771-50053C9CA5A4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4BCDC44A-A5ED-3479-710C-577946119AD2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53EA29E6-90CB-FE14-4491-F299BF282BA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FA9DE1F6-6D62-A366-44B7-D9B68D68A86C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9432F898-290E-9800-86D4-3397E3AC80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DC85C833-7C66-07CA-E1C7-E0A18C451BE5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C270ACC2-E7CD-8863-EF76-4BE6A8D72716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id="{89CFB6BB-05D3-B774-41B4-B4A03761C388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D62B11A5-BCFD-8851-1940-09E57DFD5C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7AF2AF7E-EAD6-80EE-E62E-1A1AEA24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F5A390D1-7E15-C7BA-DF55-3D53FDC5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7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E2BC75D-BB65-60E6-D9BE-74B23D04589A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E6BA6-0A6C-C575-5816-3B8FD0385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B962AB-7B13-DDA0-38BF-8DF2941B3AC4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0139042C-6E5E-C1C0-40F1-98903B06892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6D5AF502-1307-FFD9-7DAE-C02781421636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EECB30F6-4C62-C7DD-0B12-EA9E2CF5E79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DD5831ED-A2A9-FFD1-E3BE-39743E649DB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6E6C4DE8-C315-93BB-8152-528DE72115F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07F8BF53-81D0-1C35-789C-3A67B4766829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37FD927C-1BB0-287B-DF32-E66A9A2FB72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5AE017E6-81F0-05F4-24A9-4E63F6DD712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94C3926-9EEC-7AB2-6DFD-65A9DF010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65E8EDF4-0841-5D4A-7343-62F6591465F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6BEEB971-3362-1B52-113C-5133981D0D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56C29709-206C-ABAC-86CE-58DE7533BCE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B62614E7-6235-7D79-3505-880A287EAC4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B8D32682-9E01-53F8-FD1E-E5126F660F6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F82F5D7C-D48D-C05F-5803-2032AF261FD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CA81BC12-147F-88A2-824F-748A5DB3433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8E53B01D-8E53-D097-355C-AC13144E02C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E7D2ED84-F3D1-CB77-057C-1295CD41A44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4977FE0E-F38B-F021-FEC8-1C10DDA23D9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9D6FF3E8-7365-7E79-159B-3E4818E0488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0E721C04-8CB2-7763-EF46-5EDA1CBC26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B461DA0C-9BBB-E3EE-4D51-60D38A855C4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9B477347-9BE9-8458-D643-7D0029DD17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B1376569-992F-BCAA-772D-8E89771C7E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B9502063-959A-9C21-AB2E-D706C3A4EF4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9E7D4978-0BF5-2CCD-E592-8098E6C87D6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9792296A-B340-A4A2-121C-697926EE09C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068C2F9-A0A0-DB41-32AB-32D37FE5056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63A99974-CD95-EF14-22CD-80AE0044835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592FC902-E093-FE18-6DFC-F81145788DE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EF672C84-D581-65F8-7A16-88142B57864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C53E1431-1327-9B3C-7BCE-C2A2DE263B5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64654CE9-2C0C-E1BC-2970-E430D9F4B26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C27D7B79-468C-EA3B-BC67-95C55766DA2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4F23C173-15DF-C485-3F49-0EE03ECF7DD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AA6039F4-6D26-229F-582D-5BA53AD75C8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2D9B28B-4A73-AC48-EA5B-66344E1AF9B3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25DE791A-B3BB-2C59-8515-18530910D73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7283A08F-5CD2-C18C-8AA1-077C8AA86AD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492277FD-17B0-43B8-3A87-EC0D99DEDF3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7630AD5C-C3FE-353B-05C0-3587C1ED766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E169F6AB-D3A8-3F66-A019-947D4121EBC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766D2E0A-3D46-7750-123E-384C3A0DB4F8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7C9C140-4503-69D9-9A5A-E3DD106C47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99571F6D-F4AF-3549-8442-A06E9AC80B43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A978D89A-E8DB-4CE9-C06A-96E4F5D4105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7E43E796-BD21-8D9B-6C77-B312BBDD8093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AACCFA56-0A40-B9E9-ACA5-9BF3F6A2C15E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EB7785D5-442B-7528-72D8-4FC56F615173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C962EFEE-FF1B-D597-FAEF-DD968844926B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64915AF9-D441-DC29-327F-4D81CD0D31D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25AC1273-7CC9-C308-4CBC-9A7792478051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457449E9-AA95-35C6-04BF-C175FC81E26A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EC1DC6CD-E050-968B-2960-3F2CC1A8C3E8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451C97E6-1736-0720-4E72-86AF728728A8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96560D31-AA80-6320-AE28-413B903443F1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48A6F9A1-C4A7-868E-31A6-6E8E509CDA3B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36D2E737-0DFC-4F49-1C7F-90204D42FF43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6F0C84FA-D57D-D213-39D8-AE0F8457F311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A1E97388-E468-56A7-6920-320012B07E8B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CE96582D-1AC7-7476-DF84-603CA4E716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5D3AF496-1A9D-FA8A-7C66-816D09883D3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C26D3B0E-A20F-0AB4-1D1E-270529F5BB37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DCA5DD04-4313-4ADA-7900-AACF19209058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A767CB6F-C376-CB05-3538-F4DD1A180C92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5F23E848-A8F9-04FB-B675-79A8B700A09F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CA37E66E-D266-4320-9CD2-1F5579DD99AD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09D0946D-B795-12B9-560F-2A0F9F70B88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34B38E2A-7740-3754-B6D6-85789CE864E9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C5211929-8AC6-8241-13C9-03D1A4A40294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3024B271-D651-1B8A-9F12-BAC9BB2C837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D2A519F7-6C9A-B02B-77F2-D1B86C5ADB96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13162E2E-8196-F7D3-5F43-E8E9D2EA71A4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EE0E6FC6-91E5-C564-A445-6F319FE99741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4870AB13-12F5-0003-AE8C-C81D289A80C4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8E5A91F9-DC7A-26F3-08C2-D77F6C7F438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7B9CFEF8-5F66-44DE-7778-3088E2E535CA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4BEEC91-AC5A-6BDF-22D1-F02C2F4502A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523ADC99-5DC4-EFF4-5BAF-A6A9788FA862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7FB32AF4-076F-58F0-5DC3-765C1396526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796E0D0B-F9CC-D2FB-AD97-2335D4BC382A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D649682D-7503-3DAD-54EB-785D40B9AAB8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75411294-2CF9-1761-C4A2-2C1DFEE482F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705103F9-376F-63C2-6927-6E4044092F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FEB3660B-6C58-9FDB-6574-B39A835950FA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3A0EBA64-9861-2A45-8312-1F09A888F96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F05930A-2C52-E7C2-8B13-C693AD490E65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5F2F338B-484A-C208-360C-B50422A6F2CD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E3D3F71C-40AB-E17E-4558-6F6CBBB21CC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42730F9E-C238-3EBA-50A5-526588C5A3B4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875330D4-6B35-0449-85AC-2A1AD8FC58AB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51445CE0-366A-BF23-9B58-F00CF16DC71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9B257BB0-6B44-B4F7-8449-C62FF185E297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F469689D-20BA-C4AA-FA98-751EF9A70E29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E5A452CD-D382-3F33-3E2D-BAF81B09B580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CBDFECC1-25C7-CA14-9DC1-EC0779EE2F3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63D78512-07B2-07B1-1CD7-67B0D1AE09C3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4EFA639F-05F1-F66A-9696-469D6DD37B9B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78EDDF8C-5E8D-5AD3-C60D-1F2B990E0522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054752AA-4883-F19C-8E50-7074504F9477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8413A217-97A6-2F42-72BE-B75BC394378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id="{F7B87AA5-E44F-78A7-09D9-5453DADD8C0F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1">
              <a:extLst>
                <a:ext uri="{FF2B5EF4-FFF2-40B4-BE49-F238E27FC236}">
                  <a16:creationId xmlns:a16="http://schemas.microsoft.com/office/drawing/2014/main" id="{A9ECE8D9-343B-6FA0-2C6C-9C400428766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2">
              <a:extLst>
                <a:ext uri="{FF2B5EF4-FFF2-40B4-BE49-F238E27FC236}">
                  <a16:creationId xmlns:a16="http://schemas.microsoft.com/office/drawing/2014/main" id="{0B458B82-9E3A-9A66-6AD0-AA7036A55019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D2F6D119-DB3F-7B0D-AE84-EA79BC58895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4">
              <a:extLst>
                <a:ext uri="{FF2B5EF4-FFF2-40B4-BE49-F238E27FC236}">
                  <a16:creationId xmlns:a16="http://schemas.microsoft.com/office/drawing/2014/main" id="{47F2430E-52FE-B3C5-12E9-8993C2BFADF3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707A46BF-F161-55E3-F996-3AE95A9B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9E95CB42-33C1-2951-59F6-C36F6F44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4D7444-D477-41D9-B7E1-84525A618AE3}" type="datetimeFigureOut">
              <a:rPr lang="ro-RO"/>
              <a:pPr>
                <a:defRPr/>
              </a:pPr>
              <a:t>15.03.2024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580368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6309CE-FB51-1FCF-F3F2-2445F39BE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1838"/>
            <a:ext cx="21031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6116872-339F-F1D8-7809-5BDF77D83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6013"/>
            <a:ext cx="21031200" cy="871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3C0B0-819E-5844-F1F2-FA661697C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fld id="{3A2B33F6-6F36-42CA-8AF1-433B68934B9F}" type="datetimeFigureOut">
              <a:rPr lang="ro-RO"/>
              <a:pPr>
                <a:defRPr/>
              </a:pPr>
              <a:t>15.03.2024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A1D6-5BAD-213F-C11C-209934992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28575"/>
            <a:ext cx="82296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861C6-D312-B156-4BC0-B285D92B4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3A3A3"/>
                </a:solidFill>
              </a:defRPr>
            </a:lvl1pPr>
          </a:lstStyle>
          <a:p>
            <a:fld id="{E1CAE997-C38C-488A-85FA-8B2542F2F78C}" type="slidenum">
              <a:rPr lang="ro-RO" altLang="en-US"/>
              <a:pPr/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9144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-13716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18288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nmf.ro/" TargetMode="External"/><Relationship Id="rId2" Type="http://schemas.openxmlformats.org/officeDocument/2006/relationships/hyperlink" Target="https://www.unicef.org/romania/ro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amr.ro/" TargetMode="External"/><Relationship Id="rId4" Type="http://schemas.openxmlformats.org/officeDocument/2006/relationships/hyperlink" Target="https://www.cmr.ro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eps.timisoara@insp.gov.ro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81C0-E745-2E81-F8D9-65A39964A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6082" y="2608119"/>
            <a:ext cx="15627927" cy="6951517"/>
          </a:xfrm>
        </p:spPr>
        <p:txBody>
          <a:bodyPr>
            <a:normAutofit/>
          </a:bodyPr>
          <a:lstStyle/>
          <a:p>
            <a:pPr algn="ctr"/>
            <a:r>
              <a:rPr kumimoji="0" lang="it-IT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Campania</a:t>
            </a:r>
            <a:br>
              <a:rPr kumimoji="0" lang="ro-RO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ro-RO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LUNA NAȚIONALĂ DE INFORMARE DESPRE VACCINARE</a:t>
            </a:r>
            <a:br>
              <a:rPr kumimoji="0" lang="ro-RO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ro-RO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o-RO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„Spune NU rujeolei, spune DA vaccinării!”</a:t>
            </a:r>
            <a:br>
              <a:rPr kumimoji="0" lang="ro-RO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E5C5A-F706-389C-31CB-58AA8C9FD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3126" y="11298117"/>
            <a:ext cx="12293837" cy="1218771"/>
          </a:xfrm>
        </p:spPr>
        <p:txBody>
          <a:bodyPr/>
          <a:lstStyle/>
          <a:p>
            <a:pPr marL="0" marR="0" lvl="0" indent="0" algn="ctr" defTabSz="1828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alt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 DE PLANIFICARE A CAMPANIEI</a:t>
            </a:r>
          </a:p>
          <a:p>
            <a:pPr marL="0" marR="0" lvl="0" indent="0" algn="ctr" defTabSz="1828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alt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APRILIE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9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B2807E-5AB8-4897-7B35-921D6529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311" y="1713259"/>
            <a:ext cx="18817936" cy="64997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o-RO" sz="8900" dirty="0">
                <a:cs typeface="Calibri" pitchFamily="34" charset="0"/>
              </a:rPr>
              <a:t>Perioada de derulare a campaniei</a:t>
            </a:r>
            <a:br>
              <a:rPr lang="ro-RO" sz="8900" dirty="0">
                <a:cs typeface="Calibri" pitchFamily="34" charset="0"/>
              </a:rPr>
            </a:br>
            <a:br>
              <a:rPr lang="ro-RO" sz="8000" dirty="0">
                <a:cs typeface="Calibri" pitchFamily="34" charset="0"/>
              </a:rPr>
            </a:br>
            <a:r>
              <a:rPr lang="it-IT" sz="7000" dirty="0">
                <a:cs typeface="Calibri" pitchFamily="34" charset="0"/>
              </a:rPr>
              <a:t>LUNA NAȚIONALĂ DE INFORMARE DESPRE VACCINARE</a:t>
            </a:r>
            <a:br>
              <a:rPr lang="ro-RO" sz="7300" dirty="0">
                <a:cs typeface="Calibri" pitchFamily="34" charset="0"/>
              </a:rPr>
            </a:br>
            <a:br>
              <a:rPr lang="ro-RO" sz="4000" dirty="0">
                <a:cs typeface="Calibri" pitchFamily="34" charset="0"/>
              </a:rPr>
            </a:br>
            <a:r>
              <a:rPr lang="ro-RO" sz="8000" dirty="0">
                <a:solidFill>
                  <a:srgbClr val="FF0000"/>
                </a:solidFill>
                <a:cs typeface="Calibri" pitchFamily="34" charset="0"/>
              </a:rPr>
              <a:t>01-30 aprilie 2024</a:t>
            </a:r>
            <a:endParaRPr lang="ro-RO" sz="4800" dirty="0">
              <a:cs typeface="Calibri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A6F95DE-E699-2DB8-3C8F-DDFB4D285B2B}"/>
              </a:ext>
            </a:extLst>
          </p:cNvPr>
          <p:cNvSpPr txBox="1">
            <a:spLocks/>
          </p:cNvSpPr>
          <p:nvPr/>
        </p:nvSpPr>
        <p:spPr bwMode="auto">
          <a:xfrm>
            <a:off x="3942311" y="8661863"/>
            <a:ext cx="18817936" cy="295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o-RO" sz="7200" dirty="0">
                <a:cs typeface="Calibri" pitchFamily="34" charset="0"/>
              </a:rPr>
              <a:t>Săptămâna Europeană a Vaccinării</a:t>
            </a:r>
            <a:br>
              <a:rPr lang="ro-RO" sz="7200" dirty="0">
                <a:cs typeface="Calibri" pitchFamily="34" charset="0"/>
              </a:rPr>
            </a:br>
            <a:br>
              <a:rPr lang="ro-RO" sz="4000" dirty="0">
                <a:cs typeface="Calibri" pitchFamily="34" charset="0"/>
              </a:rPr>
            </a:br>
            <a:r>
              <a:rPr lang="ro-RO" sz="8000" dirty="0">
                <a:solidFill>
                  <a:srgbClr val="FF0000"/>
                </a:solidFill>
                <a:cs typeface="Calibri" pitchFamily="34" charset="0"/>
              </a:rPr>
              <a:t>21-27 aprilie 2024</a:t>
            </a:r>
            <a:endParaRPr lang="ro-RO" sz="4800" dirty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B1A9-47DC-2EB2-CF50-80609EC0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809" y="935183"/>
            <a:ext cx="20862297" cy="11097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sz="6000" dirty="0"/>
              <a:t>Mesajele cheie ale campaniei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BA5DC-449E-0517-C0A2-CC3150D95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6624" y="2282104"/>
            <a:ext cx="19498737" cy="916925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endParaRPr lang="ro-RO" altLang="en-US" sz="4400" dirty="0"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4400" dirty="0">
                <a:cs typeface="Times New Roman" panose="02020603050405020304" pitchFamily="18" charset="0"/>
              </a:rPr>
              <a:t>„Pentru copilul tău fiecare doză de vaccin contează” – Fiecare doză de vaccin recomandată este importantă pentru a vă proteja copiii împotriva bolilor care pot fi prevenite prin vaccinarea conform Calendarului Național de Vaccinare;</a:t>
            </a: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4400" dirty="0">
                <a:cs typeface="Times New Roman" panose="02020603050405020304" pitchFamily="18" charset="0"/>
              </a:rPr>
              <a:t>„Momentul contează” — Calendarul Național de Vaccinare este conceput pentru a proteja copiii atunci când au cea mai mare nevoie. Urmați calendarul, recuperați dozele restante;</a:t>
            </a: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4400" dirty="0">
                <a:cs typeface="Times New Roman" panose="02020603050405020304" pitchFamily="18" charset="0"/>
              </a:rPr>
              <a:t>„Comunicarea contează”— Conversațiile deschise despre vaccinare între pacienți și personalul medical cresc complianța părinților la recomandările privind vaccinarea. </a:t>
            </a:r>
          </a:p>
          <a:p>
            <a:pPr algn="just">
              <a:spcBef>
                <a:spcPct val="0"/>
              </a:spcBef>
            </a:pPr>
            <a:endParaRPr lang="ro-RO" altLang="en-US" sz="4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o-RO" altLang="en-US" sz="4400" dirty="0">
                <a:cs typeface="Times New Roman" panose="02020603050405020304" pitchFamily="18" charset="0"/>
              </a:rPr>
              <a:t>Părinții vor fi încurajați să își vaccineze copiii și să discute cu profesioniștii din domeniul medical toate preocupările lor legate de vaccinare.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CD1B-03F1-83B2-9695-C94B2F85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2652594"/>
            <a:ext cx="11802355" cy="1502291"/>
          </a:xfrm>
        </p:spPr>
        <p:txBody>
          <a:bodyPr/>
          <a:lstStyle/>
          <a:p>
            <a:r>
              <a:rPr lang="it-IT" altLang="en-US" sz="6000" dirty="0"/>
              <a:t>G</a:t>
            </a:r>
            <a:r>
              <a:rPr lang="ro-RO" altLang="en-US" sz="6000" dirty="0"/>
              <a:t>RUPURI ȚINTĂ</a:t>
            </a:r>
            <a:r>
              <a:rPr lang="it-IT" altLang="en-US" sz="6000" dirty="0"/>
              <a:t>:</a:t>
            </a:r>
            <a:endParaRPr lang="ro-RO" altLang="en-US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E078B-4AAD-A269-2B6B-CD84071FD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999" y="4894191"/>
            <a:ext cx="19865701" cy="3945079"/>
          </a:xfrm>
        </p:spPr>
        <p:txBody>
          <a:bodyPr>
            <a:normAutofit/>
          </a:bodyPr>
          <a:lstStyle/>
          <a:p>
            <a:pPr algn="ctr"/>
            <a:r>
              <a:rPr lang="ro-RO" altLang="en-US" sz="8000" b="1" dirty="0">
                <a:solidFill>
                  <a:srgbClr val="FF0000"/>
                </a:solidFill>
                <a:latin typeface="+mj-lt"/>
              </a:rPr>
              <a:t>PĂRINȚI </a:t>
            </a:r>
          </a:p>
          <a:p>
            <a:pPr algn="ctr"/>
            <a:r>
              <a:rPr lang="ro-RO" sz="8000" b="1" dirty="0">
                <a:solidFill>
                  <a:srgbClr val="FF0000"/>
                </a:solidFill>
                <a:latin typeface="+mj-lt"/>
              </a:rPr>
              <a:t>MEDICI</a:t>
            </a:r>
          </a:p>
          <a:p>
            <a:pPr algn="ctr"/>
            <a:r>
              <a:rPr lang="ro-RO" sz="8000" b="1" dirty="0">
                <a:solidFill>
                  <a:srgbClr val="FF0000"/>
                </a:solidFill>
                <a:latin typeface="+mj-lt"/>
              </a:rPr>
              <a:t>ASISTENTE MEDICALE</a:t>
            </a:r>
            <a:endParaRPr lang="en-US" sz="8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6FAEB4-A68F-CE2F-A564-5CE60DDD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1006674"/>
            <a:ext cx="14503991" cy="1502291"/>
          </a:xfrm>
        </p:spPr>
        <p:txBody>
          <a:bodyPr/>
          <a:lstStyle/>
          <a:p>
            <a:r>
              <a:rPr lang="ro-RO" altLang="en-US" sz="6000" dirty="0">
                <a:cs typeface="Times New Roman" panose="02020603050405020304" pitchFamily="18" charset="0"/>
              </a:rPr>
              <a:t>ACTIVITĂȚI</a:t>
            </a:r>
            <a:r>
              <a:rPr lang="fr-FR" altLang="en-US" sz="6000" dirty="0">
                <a:cs typeface="Times New Roman" panose="02020603050405020304" pitchFamily="18" charset="0"/>
              </a:rPr>
              <a:t> </a:t>
            </a:r>
            <a:endParaRPr lang="ro-RO" alt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81DE-6DE8-1BD2-8A6C-44B6B9AD1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0" y="3176337"/>
            <a:ext cx="19474674" cy="9193317"/>
          </a:xfrm>
        </p:spPr>
        <p:txBody>
          <a:bodyPr>
            <a:normAutofit/>
          </a:bodyPr>
          <a:lstStyle/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4400" dirty="0">
                <a:cs typeface="Times New Roman" panose="02020603050405020304" pitchFamily="18" charset="0"/>
              </a:rPr>
              <a:t>Sesiuni de informare, seminarii, mese rotunde sau grupuri de lucru pentru  părinți și profesioniștii din domeniul medical și educațional;</a:t>
            </a:r>
          </a:p>
          <a:p>
            <a:pPr algn="just">
              <a:spcBef>
                <a:spcPct val="0"/>
              </a:spcBef>
            </a:pPr>
            <a:endParaRPr lang="ro-RO" altLang="en-US" sz="4400" dirty="0"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4400" dirty="0">
                <a:cs typeface="Times New Roman" panose="02020603050405020304" pitchFamily="18" charset="0"/>
              </a:rPr>
              <a:t>Intervenții mass-media pentru populația țintă;</a:t>
            </a:r>
          </a:p>
          <a:p>
            <a:pPr algn="just">
              <a:spcBef>
                <a:spcPct val="0"/>
              </a:spcBef>
            </a:pPr>
            <a:endParaRPr lang="ro-RO" altLang="en-US" sz="4400" dirty="0"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4400" dirty="0">
                <a:cs typeface="Times New Roman" panose="02020603050405020304" pitchFamily="18" charset="0"/>
              </a:rPr>
              <a:t>Elaborarea de recomandări de îmbunătățire a accesului, organizării și coordonării serviciilor de vaccinare, care să fie transmise  autorităților responsabile;</a:t>
            </a:r>
          </a:p>
          <a:p>
            <a:pPr algn="just">
              <a:spcBef>
                <a:spcPct val="0"/>
              </a:spcBef>
            </a:pPr>
            <a:endParaRPr lang="ro-RO" altLang="en-US" sz="4400" dirty="0"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4400" dirty="0">
                <a:cs typeface="Times New Roman" panose="02020603050405020304" pitchFamily="18" charset="0"/>
              </a:rPr>
              <a:t>Diseminarea de materiale informative pe website-</a:t>
            </a:r>
            <a:r>
              <a:rPr lang="ro-RO" altLang="en-US" sz="4400" dirty="0" err="1">
                <a:cs typeface="Times New Roman" panose="02020603050405020304" pitchFamily="18" charset="0"/>
              </a:rPr>
              <a:t>ul</a:t>
            </a:r>
            <a:r>
              <a:rPr lang="ro-RO" altLang="en-US" sz="4400" dirty="0">
                <a:cs typeface="Times New Roman" panose="02020603050405020304" pitchFamily="18" charset="0"/>
              </a:rPr>
              <a:t> DSP și către persoanele din grupurile țintă ale campaniei;</a:t>
            </a:r>
          </a:p>
          <a:p>
            <a:pPr algn="just">
              <a:spcBef>
                <a:spcPct val="0"/>
              </a:spcBef>
            </a:pPr>
            <a:endParaRPr lang="ro-RO" altLang="en-US" sz="4400" dirty="0"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en-US" sz="4400" dirty="0">
                <a:cs typeface="Times New Roman" panose="02020603050405020304" pitchFamily="18" charset="0"/>
              </a:rPr>
              <a:t>Transmiterea către autoritățile responsabile a recomandărilor de îmbunătățire a accesului, organizării și coordonării serviciilor de vaccinare a copiilor cu vaccinuri prevăzute în calendarul Național de Vaccinare.</a:t>
            </a:r>
          </a:p>
          <a:p>
            <a:pPr marL="457200" indent="-457200">
              <a:spcBef>
                <a:spcPct val="0"/>
              </a:spcBef>
            </a:pPr>
            <a:endParaRPr lang="ro-RO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A9B0-0252-87B0-65AC-8DD5B9B7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 sz="5400" dirty="0"/>
              <a:t>PARTENERI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288CB-444C-5CD4-B426-16B1667B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0" y="2763982"/>
            <a:ext cx="19498736" cy="9605673"/>
          </a:xfrm>
        </p:spPr>
        <p:txBody>
          <a:bodyPr>
            <a:normAutofit/>
          </a:bodyPr>
          <a:lstStyle/>
          <a:p>
            <a:pPr marL="857250" indent="-857250" algn="just">
              <a:spcBef>
                <a:spcPct val="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ro-RO" altLang="en-US" sz="4800" dirty="0">
                <a:cs typeface="Times New Roman" panose="02020603050405020304" pitchFamily="18" charset="0"/>
              </a:rPr>
              <a:t>UNICEF în România: </a:t>
            </a:r>
            <a:r>
              <a:rPr lang="ro-RO" altLang="en-US" sz="4800" dirty="0">
                <a:cs typeface="Times New Roman" panose="02020603050405020304" pitchFamily="18" charset="0"/>
                <a:hlinkClick r:id="rId2"/>
              </a:rPr>
              <a:t>https://www.unicef.org/romania/ro</a:t>
            </a:r>
            <a:endParaRPr lang="ro-RO" altLang="en-US" sz="48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SzPct val="85000"/>
            </a:pPr>
            <a:endParaRPr lang="ro-RO" altLang="en-US" sz="4800" dirty="0">
              <a:cs typeface="Times New Roman" panose="02020603050405020304" pitchFamily="18" charset="0"/>
            </a:endParaRPr>
          </a:p>
          <a:p>
            <a:pPr marL="857250" indent="-857250" algn="just">
              <a:spcBef>
                <a:spcPct val="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ro-RO" altLang="en-US" sz="4800" dirty="0">
                <a:cs typeface="Times New Roman" panose="02020603050405020304" pitchFamily="18" charset="0"/>
              </a:rPr>
              <a:t>Societatea Națională de Medicina Familiei: </a:t>
            </a:r>
            <a:r>
              <a:rPr lang="en-US" altLang="en-US" sz="4800" u="sng" dirty="0">
                <a:cs typeface="Times New Roman" panose="02020603050405020304" pitchFamily="18" charset="0"/>
                <a:hlinkClick r:id="rId3"/>
              </a:rPr>
              <a:t>https://snmf.ro/</a:t>
            </a:r>
            <a:endParaRPr lang="ro-RO" altLang="en-US" sz="4800" u="sng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SzPct val="85000"/>
            </a:pPr>
            <a:endParaRPr lang="ro-RO" altLang="en-US" sz="4800" u="sng" dirty="0">
              <a:cs typeface="Times New Roman" panose="02020603050405020304" pitchFamily="18" charset="0"/>
            </a:endParaRPr>
          </a:p>
          <a:p>
            <a:pPr marL="857250" indent="-857250" algn="just">
              <a:spcBef>
                <a:spcPct val="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ro-RO" altLang="en-US" sz="4800" dirty="0">
                <a:cs typeface="Times New Roman" panose="02020603050405020304" pitchFamily="18" charset="0"/>
              </a:rPr>
              <a:t>Colegiul Medicilor din România: </a:t>
            </a:r>
            <a:r>
              <a:rPr lang="ro-RO" altLang="en-US" sz="4800" dirty="0">
                <a:cs typeface="Times New Roman" panose="02020603050405020304" pitchFamily="18" charset="0"/>
                <a:hlinkClick r:id="rId4"/>
              </a:rPr>
              <a:t>https://www.cmr.ro/</a:t>
            </a:r>
            <a:endParaRPr lang="ro-RO" altLang="en-US" sz="48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SzPct val="85000"/>
            </a:pPr>
            <a:endParaRPr lang="ro-RO" altLang="en-US" sz="4800" dirty="0">
              <a:cs typeface="Times New Roman" panose="02020603050405020304" pitchFamily="18" charset="0"/>
            </a:endParaRPr>
          </a:p>
          <a:p>
            <a:pPr marL="857250" indent="-857250" algn="just">
              <a:spcBef>
                <a:spcPct val="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ro-RO" altLang="en-US" sz="4800" dirty="0">
                <a:cs typeface="Times New Roman" panose="02020603050405020304" pitchFamily="18" charset="0"/>
              </a:rPr>
              <a:t>OAMGMAMR: </a:t>
            </a:r>
            <a:r>
              <a:rPr lang="ro-RO" altLang="en-US" sz="4800" dirty="0">
                <a:cs typeface="Times New Roman" panose="02020603050405020304" pitchFamily="18" charset="0"/>
                <a:hlinkClick r:id="rId5"/>
              </a:rPr>
              <a:t>https://www.oamr.ro/</a:t>
            </a:r>
            <a:endParaRPr lang="ro-RO" altLang="en-US" sz="48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SzPct val="85000"/>
            </a:pPr>
            <a:endParaRPr lang="ro-RO" altLang="en-US" sz="4800" dirty="0">
              <a:cs typeface="Times New Roman" panose="02020603050405020304" pitchFamily="18" charset="0"/>
            </a:endParaRPr>
          </a:p>
          <a:p>
            <a:pPr marL="857250" indent="-857250" algn="just">
              <a:spcBef>
                <a:spcPct val="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ro-RO" altLang="en-US" sz="4800" dirty="0">
                <a:cs typeface="Times New Roman" panose="02020603050405020304" pitchFamily="18" charset="0"/>
              </a:rPr>
              <a:t>Organizații și lideri de opinie pro-vaccinare.</a:t>
            </a:r>
          </a:p>
          <a:p>
            <a:pPr marL="857250" indent="-857250">
              <a:spcBef>
                <a:spcPct val="0"/>
              </a:spcBef>
            </a:pPr>
            <a:endParaRPr lang="ro-RO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A019-04F9-5BFE-FDB6-FDA3F59A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1006674"/>
            <a:ext cx="13845207" cy="988381"/>
          </a:xfrm>
        </p:spPr>
        <p:txBody>
          <a:bodyPr/>
          <a:lstStyle/>
          <a:p>
            <a:pPr>
              <a:defRPr/>
            </a:pPr>
            <a:r>
              <a:rPr lang="ro-RO" sz="6000" dirty="0"/>
              <a:t>Indicatori de monitorizare și de evaluare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0F1D3-9CB5-C3AD-789C-6413560CB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3983" y="2722419"/>
            <a:ext cx="19518502" cy="96472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Char char="•"/>
            </a:pPr>
            <a:r>
              <a:rPr lang="ro-RO" altLang="en-US" sz="4400" b="1" dirty="0"/>
              <a:t> INDICATORI FIZICI: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</a:pPr>
            <a:endParaRPr lang="ro-RO" altLang="en-US" sz="4400" b="1" dirty="0"/>
          </a:p>
          <a:p>
            <a:pPr marL="900000" lvl="1" indent="-540000" algn="just">
              <a:lnSpc>
                <a:spcPct val="80000"/>
              </a:lnSpc>
              <a:buClr>
                <a:schemeClr val="tx2"/>
              </a:buClr>
              <a:buFontTx/>
              <a:buChar char="–"/>
            </a:pPr>
            <a:r>
              <a:rPr lang="ro-RO" altLang="en-US" sz="4400" dirty="0"/>
              <a:t>Număr de activități pe judeţ;</a:t>
            </a:r>
          </a:p>
          <a:p>
            <a:pPr marL="900000" lvl="1" indent="-540000" algn="just">
              <a:lnSpc>
                <a:spcPct val="80000"/>
              </a:lnSpc>
              <a:buClr>
                <a:schemeClr val="tx2"/>
              </a:buClr>
              <a:buFontTx/>
              <a:buChar char="–"/>
            </a:pPr>
            <a:r>
              <a:rPr lang="ro-RO" altLang="en-US" sz="4400" dirty="0">
                <a:cs typeface="Times New Roman" panose="02020603050405020304" pitchFamily="18" charset="0"/>
              </a:rPr>
              <a:t>Număr personal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ro-RO" altLang="en-US" sz="4400" dirty="0">
                <a:cs typeface="Times New Roman" panose="02020603050405020304" pitchFamily="18" charset="0"/>
              </a:rPr>
              <a:t>propriu implicat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ro-RO" altLang="en-US" sz="4400" dirty="0">
                <a:cs typeface="Times New Roman" panose="02020603050405020304" pitchFamily="18" charset="0"/>
              </a:rPr>
              <a:t>î</a:t>
            </a:r>
            <a:r>
              <a:rPr lang="en-US" altLang="en-US" sz="4400" dirty="0">
                <a:cs typeface="Times New Roman" panose="02020603050405020304" pitchFamily="18" charset="0"/>
              </a:rPr>
              <a:t>n </a:t>
            </a:r>
            <a:r>
              <a:rPr lang="ro-RO" altLang="en-US" sz="4400" dirty="0">
                <a:cs typeface="Times New Roman" panose="02020603050405020304" pitchFamily="18" charset="0"/>
              </a:rPr>
              <a:t>campanie</a:t>
            </a:r>
            <a:r>
              <a:rPr lang="en-US" altLang="en-US" sz="4400" dirty="0">
                <a:cs typeface="Times New Roman" panose="02020603050405020304" pitchFamily="18" charset="0"/>
              </a:rPr>
              <a:t>;</a:t>
            </a:r>
            <a:endParaRPr lang="ro-RO" altLang="en-US" sz="4400" dirty="0">
              <a:cs typeface="Times New Roman" panose="02020603050405020304" pitchFamily="18" charset="0"/>
            </a:endParaRPr>
          </a:p>
          <a:p>
            <a:pPr marL="900000" lvl="1" indent="-540000" algn="just">
              <a:lnSpc>
                <a:spcPct val="80000"/>
              </a:lnSpc>
              <a:buClr>
                <a:schemeClr val="tx2"/>
              </a:buClr>
              <a:buFontTx/>
              <a:buChar char="–"/>
            </a:pPr>
            <a:r>
              <a:rPr lang="ro-RO" altLang="en-US" sz="4400" dirty="0">
                <a:cs typeface="Times New Roman" panose="02020603050405020304" pitchFamily="18" charset="0"/>
              </a:rPr>
              <a:t>Număr personal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it-IT" altLang="en-US" sz="4400" dirty="0">
                <a:cs typeface="Times New Roman" panose="02020603050405020304" pitchFamily="18" charset="0"/>
              </a:rPr>
              <a:t>total implicat </a:t>
            </a:r>
            <a:r>
              <a:rPr lang="ro-RO" altLang="en-US" sz="4400" dirty="0">
                <a:cs typeface="Times New Roman" panose="02020603050405020304" pitchFamily="18" charset="0"/>
              </a:rPr>
              <a:t>î</a:t>
            </a:r>
            <a:r>
              <a:rPr lang="it-IT" altLang="en-US" sz="4400" dirty="0">
                <a:cs typeface="Times New Roman" panose="02020603050405020304" pitchFamily="18" charset="0"/>
              </a:rPr>
              <a:t>n ac</a:t>
            </a:r>
            <a:r>
              <a:rPr lang="ro-RO" altLang="en-US" sz="4400" dirty="0">
                <a:cs typeface="Times New Roman" panose="02020603050405020304" pitchFamily="18" charset="0"/>
              </a:rPr>
              <a:t>ţ</a:t>
            </a:r>
            <a:r>
              <a:rPr lang="it-IT" altLang="en-US" sz="4400" dirty="0">
                <a:cs typeface="Times New Roman" panose="02020603050405020304" pitchFamily="18" charset="0"/>
              </a:rPr>
              <a:t>iuni coordonate de DSP/CRSP (inclu</a:t>
            </a:r>
            <a:r>
              <a:rPr lang="ro-RO" altLang="en-US" sz="4400" dirty="0">
                <a:cs typeface="Times New Roman" panose="02020603050405020304" pitchFamily="18" charset="0"/>
              </a:rPr>
              <a:t>siv </a:t>
            </a:r>
            <a:r>
              <a:rPr lang="it-IT" altLang="en-US" sz="4400" dirty="0">
                <a:cs typeface="Times New Roman" panose="02020603050405020304" pitchFamily="18" charset="0"/>
              </a:rPr>
              <a:t>partenerii </a:t>
            </a:r>
            <a:r>
              <a:rPr lang="ro-RO" altLang="en-US" sz="4400" dirty="0">
                <a:cs typeface="Times New Roman" panose="02020603050405020304" pitchFamily="18" charset="0"/>
              </a:rPr>
              <a:t>ş</a:t>
            </a:r>
            <a:r>
              <a:rPr lang="it-IT" altLang="en-US" sz="4400" dirty="0">
                <a:cs typeface="Times New Roman" panose="02020603050405020304" pitchFamily="18" charset="0"/>
              </a:rPr>
              <a:t>i colaboratorii);</a:t>
            </a:r>
            <a:endParaRPr lang="ro-RO" altLang="en-US" sz="4400" dirty="0">
              <a:cs typeface="Times New Roman" panose="02020603050405020304" pitchFamily="18" charset="0"/>
            </a:endParaRPr>
          </a:p>
          <a:p>
            <a:pPr marL="900000" lvl="1" indent="-540000" algn="just">
              <a:lnSpc>
                <a:spcPct val="80000"/>
              </a:lnSpc>
              <a:buClr>
                <a:schemeClr val="tx2"/>
              </a:buClr>
              <a:buFontTx/>
              <a:buChar char="–"/>
            </a:pPr>
            <a:r>
              <a:rPr lang="ro-RO" altLang="en-US" sz="4400" dirty="0">
                <a:cs typeface="Times New Roman" panose="02020603050405020304" pitchFamily="18" charset="0"/>
              </a:rPr>
              <a:t>Număr de parteneriate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ro-RO" altLang="en-US" sz="4400" dirty="0">
                <a:cs typeface="Times New Roman" panose="02020603050405020304" pitchFamily="18" charset="0"/>
              </a:rPr>
              <a:t>ș</a:t>
            </a:r>
            <a:r>
              <a:rPr lang="en-US" altLang="en-US" sz="4400" dirty="0" err="1">
                <a:cs typeface="Times New Roman" panose="02020603050405020304" pitchFamily="18" charset="0"/>
              </a:rPr>
              <a:t>i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ro-RO" altLang="en-US" sz="4400" dirty="0">
                <a:cs typeface="Times New Roman" panose="02020603050405020304" pitchFamily="18" charset="0"/>
              </a:rPr>
              <a:t>sponsorizări</a:t>
            </a:r>
            <a:r>
              <a:rPr lang="en-US" altLang="en-US" sz="4400" dirty="0">
                <a:cs typeface="Times New Roman" panose="02020603050405020304" pitchFamily="18" charset="0"/>
              </a:rPr>
              <a:t>;</a:t>
            </a:r>
            <a:endParaRPr lang="ro-RO" altLang="en-US" sz="4400" dirty="0"/>
          </a:p>
          <a:p>
            <a:pPr marL="900000" lvl="1" indent="-540000" algn="just">
              <a:lnSpc>
                <a:spcPct val="80000"/>
              </a:lnSpc>
              <a:buClr>
                <a:schemeClr val="tx2"/>
              </a:buClr>
              <a:buFontTx/>
              <a:buChar char="–"/>
            </a:pPr>
            <a:r>
              <a:rPr lang="ro-RO" altLang="en-US" sz="4400" dirty="0"/>
              <a:t>Număr de materiale informative/promoționale distribuite;</a:t>
            </a:r>
          </a:p>
          <a:p>
            <a:pPr marL="900000" lvl="1" indent="-540000" algn="just">
              <a:lnSpc>
                <a:spcPct val="80000"/>
              </a:lnSpc>
              <a:buClr>
                <a:schemeClr val="tx2"/>
              </a:buClr>
              <a:buFontTx/>
              <a:buChar char="–"/>
            </a:pPr>
            <a:r>
              <a:rPr lang="ro-RO" altLang="en-US" sz="4400" dirty="0">
                <a:cs typeface="Times New Roman" panose="02020603050405020304" pitchFamily="18" charset="0"/>
              </a:rPr>
              <a:t>Număr de intervenții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ro-RO" altLang="en-US" sz="4400" dirty="0">
                <a:cs typeface="Times New Roman" panose="02020603050405020304" pitchFamily="18" charset="0"/>
              </a:rPr>
              <a:t>finalizate</a:t>
            </a:r>
            <a:r>
              <a:rPr lang="en-US" altLang="en-US" sz="4400" i="1" dirty="0">
                <a:cs typeface="Times New Roman" panose="02020603050405020304" pitchFamily="18" charset="0"/>
              </a:rPr>
              <a:t> </a:t>
            </a:r>
            <a:r>
              <a:rPr lang="ro-RO" altLang="en-US" sz="4400" dirty="0">
                <a:cs typeface="Times New Roman" panose="02020603050405020304" pitchFamily="18" charset="0"/>
              </a:rPr>
              <a:t>î</a:t>
            </a:r>
            <a:r>
              <a:rPr lang="en-US" altLang="en-US" sz="4400" dirty="0">
                <a:cs typeface="Times New Roman" panose="02020603050405020304" pitchFamily="18" charset="0"/>
              </a:rPr>
              <a:t>n media local</a:t>
            </a:r>
            <a:r>
              <a:rPr lang="ro-RO" altLang="en-US" sz="4400" dirty="0">
                <a:cs typeface="Times New Roman" panose="02020603050405020304" pitchFamily="18" charset="0"/>
              </a:rPr>
              <a:t>ă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ro-RO" altLang="en-US" sz="4400" dirty="0">
                <a:cs typeface="Times New Roman" panose="02020603050405020304" pitchFamily="18" charset="0"/>
              </a:rPr>
              <a:t>și</a:t>
            </a:r>
            <a:r>
              <a:rPr lang="en-US" altLang="en-US" sz="4400" dirty="0">
                <a:cs typeface="Times New Roman" panose="02020603050405020304" pitchFamily="18" charset="0"/>
              </a:rPr>
              <a:t>/</a:t>
            </a:r>
            <a:r>
              <a:rPr lang="ro-RO" altLang="en-US" sz="4400" dirty="0">
                <a:cs typeface="Times New Roman" panose="02020603050405020304" pitchFamily="18" charset="0"/>
              </a:rPr>
              <a:t>sau</a:t>
            </a:r>
            <a:r>
              <a:rPr lang="en-US" altLang="en-US" sz="4400" dirty="0">
                <a:cs typeface="Times New Roman" panose="02020603050405020304" pitchFamily="18" charset="0"/>
              </a:rPr>
              <a:t> central</a:t>
            </a:r>
            <a:r>
              <a:rPr lang="ro-RO" altLang="en-US" sz="4400" dirty="0">
                <a:cs typeface="Times New Roman" panose="02020603050405020304" pitchFamily="18" charset="0"/>
              </a:rPr>
              <a:t>ă;</a:t>
            </a:r>
          </a:p>
          <a:p>
            <a:pPr marL="900000" lvl="1" indent="-540000" algn="just">
              <a:lnSpc>
                <a:spcPct val="80000"/>
              </a:lnSpc>
              <a:buClr>
                <a:schemeClr val="tx2"/>
              </a:buClr>
              <a:buFontTx/>
              <a:buChar char="–"/>
            </a:pPr>
            <a:r>
              <a:rPr lang="ro-RO" altLang="en-US" sz="4400" dirty="0">
                <a:cs typeface="Times New Roman" panose="02020603050405020304" pitchFamily="18" charset="0"/>
              </a:rPr>
              <a:t>Număr estimat de beneficiari din grupul țintă.</a:t>
            </a:r>
          </a:p>
          <a:p>
            <a:pPr lvl="1" algn="just">
              <a:lnSpc>
                <a:spcPct val="80000"/>
              </a:lnSpc>
              <a:buClr>
                <a:schemeClr val="tx2"/>
              </a:buClr>
            </a:pPr>
            <a:endParaRPr lang="ro-RO" altLang="en-US" sz="4400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Char char="•"/>
            </a:pPr>
            <a:r>
              <a:rPr lang="ro-RO" altLang="en-US" sz="4400" b="1" dirty="0"/>
              <a:t> INDICATORI DE EFICIENŢĂ</a:t>
            </a:r>
            <a:r>
              <a:rPr lang="ro-RO" altLang="en-US" sz="4400" dirty="0"/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</a:pPr>
            <a:endParaRPr lang="ro-RO" altLang="en-US" sz="4400" dirty="0"/>
          </a:p>
          <a:p>
            <a:pPr marL="900000" lvl="1" indent="-432000" algn="just">
              <a:lnSpc>
                <a:spcPct val="80000"/>
              </a:lnSpc>
              <a:buClr>
                <a:schemeClr val="tx2"/>
              </a:buClr>
              <a:buFontTx/>
              <a:buChar char="–"/>
            </a:pPr>
            <a:r>
              <a:rPr lang="ro-RO" altLang="en-US" sz="4400" dirty="0"/>
              <a:t>Cost mediu/campanie judeţeană</a:t>
            </a:r>
          </a:p>
          <a:p>
            <a:pPr>
              <a:spcBef>
                <a:spcPct val="0"/>
              </a:spcBef>
            </a:pPr>
            <a:endParaRPr lang="ro-RO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4">
            <a:extLst>
              <a:ext uri="{FF2B5EF4-FFF2-40B4-BE49-F238E27FC236}">
                <a16:creationId xmlns:a16="http://schemas.microsoft.com/office/drawing/2014/main" id="{B56315AC-845A-FC0D-E828-FEA5321E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1006675"/>
            <a:ext cx="18213545" cy="1071508"/>
          </a:xfrm>
        </p:spPr>
        <p:txBody>
          <a:bodyPr/>
          <a:lstStyle/>
          <a:p>
            <a:pPr>
              <a:defRPr/>
            </a:pPr>
            <a:r>
              <a:rPr lang="ro-RO" sz="6000" dirty="0">
                <a:latin typeface="Calibri" pitchFamily="34" charset="0"/>
                <a:cs typeface="Calibri" pitchFamily="34" charset="0"/>
              </a:rPr>
              <a:t>Raportarea activităț</a:t>
            </a:r>
            <a:r>
              <a:rPr lang="ro-RO" sz="6000" dirty="0">
                <a:cs typeface="Calibri" pitchFamily="34" charset="0"/>
              </a:rPr>
              <a:t>ilor realizate în campanie</a:t>
            </a:r>
          </a:p>
        </p:txBody>
      </p:sp>
      <p:sp>
        <p:nvSpPr>
          <p:cNvPr id="49154" name="Subtitle 2">
            <a:extLst>
              <a:ext uri="{FF2B5EF4-FFF2-40B4-BE49-F238E27FC236}">
                <a16:creationId xmlns:a16="http://schemas.microsoft.com/office/drawing/2014/main" id="{9C9EF992-B4EE-03F9-F7FA-91B29FAC5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999" y="2252428"/>
            <a:ext cx="19402485" cy="9228606"/>
          </a:xfrm>
        </p:spPr>
        <p:txBody>
          <a:bodyPr>
            <a:normAutofit lnSpcReduction="10000"/>
          </a:bodyPr>
          <a:lstStyle/>
          <a:p>
            <a:pPr marL="0" marR="0" lvl="0" indent="0" algn="l" defTabSz="18288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262262"/>
              </a:buClr>
              <a:buSzTx/>
              <a:tabLst/>
              <a:defRPr/>
            </a:pPr>
            <a:r>
              <a:rPr kumimoji="0" lang="ro-RO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Raport</a:t>
            </a:r>
            <a:r>
              <a:rPr kumimoji="0" lang="ro-RO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 implementării campaniei, care să conțină descrierea </a:t>
            </a:r>
            <a:r>
              <a:rPr kumimoji="0" lang="ro-RO" altLang="en-US" sz="5400" b="0" i="0" u="none" strike="noStrike" kern="1200" cap="none" spc="0" normalizeH="0" baseline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activităților</a:t>
            </a:r>
            <a:r>
              <a:rPr kumimoji="0" lang="ro-RO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prezentarea materialelor IEC, a numărului de beneficiari, a bugetului estimat.</a:t>
            </a:r>
          </a:p>
          <a:p>
            <a:pPr>
              <a:spcBef>
                <a:spcPct val="0"/>
              </a:spcBef>
            </a:pPr>
            <a:endParaRPr lang="ro-RO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Termene de raportare:</a:t>
            </a:r>
            <a:endParaRPr lang="ro-RO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5400" b="1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La 30 de zile de la finalizarea campaniei, DSP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raportează către CRSP 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Timișoara, Compartimentul </a:t>
            </a:r>
            <a:r>
              <a:rPr lang="ro-RO" alt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SBNPS</a:t>
            </a: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(31 ma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2024)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vi-VN" alt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Compartimentul </a:t>
            </a:r>
            <a:r>
              <a:rPr lang="ro-RO" alt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SBNPS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elaborează raportul final și îl transmite la CN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SBN</a:t>
            </a: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în decurs de 20 de zile de la termenul de finalizare a raportării de către DSP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(20 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iunie</a:t>
            </a: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2024)</a:t>
            </a:r>
            <a:r>
              <a:rPr lang="ro-RO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vi-VN" altLang="en-US" sz="3600" dirty="0"/>
          </a:p>
          <a:p>
            <a:pPr>
              <a:spcBef>
                <a:spcPct val="0"/>
              </a:spcBef>
            </a:pPr>
            <a:endParaRPr lang="ro-RO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2AD3DC-13E8-E7C9-5BC0-0336D54F5D36}"/>
              </a:ext>
            </a:extLst>
          </p:cNvPr>
          <p:cNvSpPr txBox="1"/>
          <p:nvPr/>
        </p:nvSpPr>
        <p:spPr>
          <a:xfrm>
            <a:off x="6529127" y="3751118"/>
            <a:ext cx="17667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54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CONTACT</a:t>
            </a: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PENTRU </a:t>
            </a:r>
            <a:r>
              <a:rPr kumimoji="0" lang="ro-RO" sz="54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TRANSMITERE PROPUNERI ȘI RAPORTĂRI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F6D87-A128-874D-B7E8-B5B4041A2191}"/>
              </a:ext>
            </a:extLst>
          </p:cNvPr>
          <p:cNvSpPr txBox="1"/>
          <p:nvPr/>
        </p:nvSpPr>
        <p:spPr>
          <a:xfrm>
            <a:off x="6747335" y="5442238"/>
            <a:ext cx="17230725" cy="2848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828800" rtl="0" eaLnBrk="0" fontAlgn="base" latinLnBrk="0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54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Compartimentul Supravegherea Bolilor Netransmisibile </a:t>
            </a:r>
          </a:p>
          <a:p>
            <a:pPr marL="0" marR="0" lvl="0" indent="0" algn="ctr" defTabSz="1828800" rtl="0" eaLnBrk="0" fontAlgn="base" latinLnBrk="0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54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și Promovarea Sănătății </a:t>
            </a:r>
            <a:endParaRPr kumimoji="0" lang="ro-RO" sz="5400" b="0" i="0" u="none" strike="no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828800" rtl="0" eaLnBrk="0" fontAlgn="base" latinLnBrk="0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seps.timisoara@insp.gov.ro</a:t>
            </a:r>
            <a:endParaRPr kumimoji="0" lang="ro-RO" sz="5400" b="0" i="0" u="none" strike="no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4A190-EB79-E311-F379-414D6B9B9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4709" y="2135570"/>
            <a:ext cx="9497291" cy="9293724"/>
          </a:xfrm>
        </p:spPr>
        <p:txBody>
          <a:bodyPr>
            <a:no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Vaccinurile sunt printre cele mai mari progrese în sănătatea și dezvoltarea globală</a:t>
            </a:r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: au dus la dispariția unor boli (variola) și au limitat răspândirea altora (poliomielita, difteria, rujeola).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 </a:t>
            </a:r>
            <a:endParaRPr lang="ro-RO" sz="36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Datorită eforturilor de </a:t>
            </a:r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vaccinare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 din întreaga lume, copiii sunt capabili să meargă, să se joace, să danseze și să învețe. </a:t>
            </a:r>
            <a:endParaRPr lang="ro-RO" sz="36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Copiii vaccinați se descurcă mai bine la școală, cu beneficii economice care se răspândesc în comunitățile lor. </a:t>
            </a:r>
            <a:endParaRPr lang="ro-RO" sz="36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În prezent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, vaccinurile sunt estimate a fi unul dintre cele mai </a:t>
            </a:r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cost-eficiente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 mijloace de promovare a bunăstării globale. </a:t>
            </a:r>
            <a:endParaRPr lang="ro-RO" sz="36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Vaccinurile a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c</a:t>
            </a:r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ț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ionează ca un scut protector, men</a:t>
            </a:r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ț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inând în siguran</a:t>
            </a:r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ț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ă familiile </a:t>
            </a:r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ș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i comunită</a:t>
            </a:r>
            <a:r>
              <a:rPr lang="ro-RO" sz="3600" dirty="0">
                <a:latin typeface="Calibri" panose="020F0502020204030204" pitchFamily="34" charset="0"/>
                <a:cs typeface="Calibri" pitchFamily="34" charset="0"/>
              </a:rPr>
              <a:t>ț</a:t>
            </a:r>
            <a:r>
              <a:rPr lang="vi-VN" sz="3600" dirty="0">
                <a:latin typeface="Calibri" panose="020F0502020204030204" pitchFamily="34" charset="0"/>
                <a:cs typeface="Calibri" pitchFamily="34" charset="0"/>
              </a:rPr>
              <a:t>ile. </a:t>
            </a:r>
            <a:br>
              <a:rPr lang="ro-RO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81038D-90DA-E0FF-9513-4DECB18DB8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31436" y="2244341"/>
            <a:ext cx="10723419" cy="9076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F205-BBB5-07AB-4CCD-37AAE549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809" y="802093"/>
            <a:ext cx="17138830" cy="1502291"/>
          </a:xfrm>
        </p:spPr>
        <p:txBody>
          <a:bodyPr/>
          <a:lstStyle/>
          <a:p>
            <a:pPr>
              <a:defRPr/>
            </a:pPr>
            <a:r>
              <a:rPr lang="vi-VN" sz="4400" dirty="0">
                <a:latin typeface="Calibri" pitchFamily="34" charset="0"/>
                <a:cs typeface="Calibri" pitchFamily="34" charset="0"/>
              </a:rPr>
              <a:t>Cazuri </a:t>
            </a:r>
            <a:r>
              <a:rPr lang="ro-RO" sz="4400" dirty="0">
                <a:latin typeface="Calibri" pitchFamily="34" charset="0"/>
                <a:cs typeface="Calibri" pitchFamily="34" charset="0"/>
              </a:rPr>
              <a:t>noi </a:t>
            </a:r>
            <a:r>
              <a:rPr lang="vi-VN" sz="4400" dirty="0">
                <a:latin typeface="Calibri" pitchFamily="34" charset="0"/>
                <a:cs typeface="Calibri" pitchFamily="34" charset="0"/>
              </a:rPr>
              <a:t>de rujeolă</a:t>
            </a:r>
            <a:r>
              <a:rPr lang="ro-RO" sz="44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vi-VN" sz="4400" dirty="0">
                <a:latin typeface="Calibri" pitchFamily="34" charset="0"/>
                <a:cs typeface="Calibri" pitchFamily="34" charset="0"/>
              </a:rPr>
              <a:t>Regiunea</a:t>
            </a:r>
            <a:r>
              <a:rPr lang="ro-RO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4400" dirty="0">
                <a:latin typeface="Calibri" pitchFamily="34" charset="0"/>
                <a:cs typeface="Calibri" pitchFamily="34" charset="0"/>
              </a:rPr>
              <a:t>OMS Europa, </a:t>
            </a:r>
            <a:r>
              <a:rPr lang="ro-RO" sz="4400" dirty="0">
                <a:latin typeface="Calibri" pitchFamily="34" charset="0"/>
                <a:cs typeface="Calibri" pitchFamily="34" charset="0"/>
              </a:rPr>
              <a:t>ianuarie-dec</a:t>
            </a:r>
            <a:r>
              <a:rPr lang="vi-VN" sz="4400" dirty="0">
                <a:latin typeface="Calibri" pitchFamily="34" charset="0"/>
                <a:cs typeface="Calibri" pitchFamily="34" charset="0"/>
              </a:rPr>
              <a:t>embrie 2023</a:t>
            </a:r>
            <a:endParaRPr lang="ro-RO" sz="3600" dirty="0"/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4A84D6BA-E067-D3DE-4147-C3E8A20E5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2809" y="2515536"/>
            <a:ext cx="8004854" cy="919535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Regiunea OMS Europa se confruntă cu o creștere alarmantă a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numărulu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 de 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cazuri de rujeolă. </a:t>
            </a:r>
            <a:endParaRPr lang="ro-RO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.114 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 cazuri de rujeolă au fost raportate de 4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dintre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cele 53 de 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ale regiunii între ianuarie și 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decembrie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(cu peste 6</a:t>
            </a:r>
            <a:r>
              <a:rPr lang="vi-VN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0 de ori</a:t>
            </a:r>
            <a:r>
              <a:rPr lang="ro-RO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mai multe comparativ cu anul 2022).</a:t>
            </a:r>
            <a:r>
              <a:rPr lang="vi-VN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altLang="en-US" sz="3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ro-RO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Dintre acestea, </a:t>
            </a:r>
            <a:r>
              <a:rPr lang="en-US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98% </a:t>
            </a:r>
            <a:r>
              <a:rPr lang="ro-RO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ro-RO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111) </a:t>
            </a:r>
            <a:r>
              <a:rPr lang="ro-RO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au fost raportate de 10 țări, printre care se află și România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ro-RO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Creșterea cazurilor s-a accelerat în ultimele luni, iar această tendință este de așteptat să continue în regiune, dacă nu </a:t>
            </a:r>
            <a:r>
              <a:rPr lang="vi-VN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 iau măsuri urgente pentru</a:t>
            </a:r>
            <a:r>
              <a:rPr lang="ro-RO" alt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reducerea răspândirii virusului</a:t>
            </a:r>
            <a:endParaRPr lang="ro-RO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vi-V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E7F1D-6EDB-0000-3E9B-3A1822F77096}"/>
              </a:ext>
            </a:extLst>
          </p:cNvPr>
          <p:cNvSpPr txBox="1"/>
          <p:nvPr/>
        </p:nvSpPr>
        <p:spPr>
          <a:xfrm>
            <a:off x="2732809" y="12126624"/>
            <a:ext cx="1997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Sursa: </a:t>
            </a:r>
            <a:r>
              <a:rPr lang="ro-RO" altLang="en-US" sz="3600" dirty="0">
                <a:cs typeface="Calibri" panose="020F0502020204030204" pitchFamily="34" charset="0"/>
              </a:rPr>
              <a:t>OMS Europa</a:t>
            </a:r>
            <a:r>
              <a:rPr lang="nn-NO" altLang="en-US" sz="3600" dirty="0">
                <a:cs typeface="Calibri" panose="020F0502020204030204" pitchFamily="34" charset="0"/>
              </a:rPr>
              <a:t> https://www.who.int/europe/publications/m/item/measles-and-rubella-monthly-update---who-european-region---january-2024</a:t>
            </a:r>
            <a:endParaRPr lang="en-US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34674-5B82-F52D-EF59-2B8DE063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2515536"/>
            <a:ext cx="11100262" cy="8702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F205-BBB5-07AB-4CCD-37AAE549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27" y="1093124"/>
            <a:ext cx="16942886" cy="1502291"/>
          </a:xfrm>
        </p:spPr>
        <p:txBody>
          <a:bodyPr/>
          <a:lstStyle/>
          <a:p>
            <a:pPr>
              <a:defRPr/>
            </a:pPr>
            <a:r>
              <a:rPr lang="ro-RO" sz="4400" dirty="0">
                <a:latin typeface="Calibri" pitchFamily="34" charset="0"/>
                <a:cs typeface="Calibri" pitchFamily="34" charset="0"/>
              </a:rPr>
              <a:t>Rujeola – cazuri noi înregistrate în România, în perioada 2018-2023</a:t>
            </a:r>
            <a:endParaRPr lang="ro-RO" sz="3600" dirty="0"/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4A84D6BA-E067-D3DE-4147-C3E8A20E5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7727" y="3515638"/>
            <a:ext cx="7961539" cy="567823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În perioada ianuarie-septembrie 2023 s-a înregistrat o creștere considerabilă a cazurilor noi de îmbolnăvire (932 cazuri), comparativ cu aceeaşi perioadă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din anul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2022 (44 cazuri).</a:t>
            </a:r>
          </a:p>
          <a:p>
            <a:pPr>
              <a:spcBef>
                <a:spcPct val="0"/>
              </a:spcBef>
            </a:pPr>
            <a:endParaRPr lang="ro-RO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Faţă de media 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incidenței rujeolei la nivel național 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(6,56%</a:t>
            </a:r>
            <a:r>
              <a:rPr lang="vi-VN" altLang="en-US" dirty="0">
                <a:latin typeface="Calibri" panose="020F0502020204030204" pitchFamily="34" charset="0"/>
                <a:cs typeface="Calibri" panose="020F0502020204030204" pitchFamily="34" charset="0"/>
              </a:rPr>
              <a:t>ooo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), judeţele Mureș (114,93%</a:t>
            </a:r>
            <a:r>
              <a:rPr lang="vi-VN" altLang="en-US" dirty="0">
                <a:latin typeface="Calibri" panose="020F0502020204030204" pitchFamily="34" charset="0"/>
                <a:cs typeface="Calibri" panose="020F0502020204030204" pitchFamily="34" charset="0"/>
              </a:rPr>
              <a:t>ooo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 și Cluj (33,80%</a:t>
            </a:r>
            <a:r>
              <a:rPr lang="vi-VN" altLang="en-US" dirty="0">
                <a:latin typeface="Calibri" panose="020F0502020204030204" pitchFamily="34" charset="0"/>
                <a:cs typeface="Calibri" panose="020F0502020204030204" pitchFamily="34" charset="0"/>
              </a:rPr>
              <a:t>ooo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au înregistrat valori mai mari ale incidenței bolii. </a:t>
            </a:r>
            <a:endParaRPr lang="vi-V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E7F1D-6EDB-0000-3E9B-3A1822F77096}"/>
              </a:ext>
            </a:extLst>
          </p:cNvPr>
          <p:cNvSpPr txBox="1"/>
          <p:nvPr/>
        </p:nvSpPr>
        <p:spPr>
          <a:xfrm>
            <a:off x="2880000" y="10286999"/>
            <a:ext cx="19829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Sursa: </a:t>
            </a:r>
            <a:r>
              <a:rPr lang="ro-RO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INSP-</a:t>
            </a:r>
            <a:r>
              <a:rPr lang="nn-NO" altLang="en-US" sz="3200" dirty="0">
                <a:cs typeface="Calibri" panose="020F0502020204030204" pitchFamily="34" charset="0"/>
              </a:rPr>
              <a:t>CNSSP-Buletin informativ nr. 9/2023, https://insp.gov.ro/centrul-national-de-statistica-in-sanatate-publica-cnssp/date-statistice-pagina-de-descarcare/</a:t>
            </a:r>
            <a:r>
              <a:rPr lang="ro-RO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78" y="3097207"/>
            <a:ext cx="10326195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0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F205-BBB5-07AB-4CCD-37AAE549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971" y="702479"/>
            <a:ext cx="15638022" cy="1502291"/>
          </a:xfrm>
        </p:spPr>
        <p:txBody>
          <a:bodyPr/>
          <a:lstStyle/>
          <a:p>
            <a:pPr>
              <a:defRPr/>
            </a:pPr>
            <a:r>
              <a:rPr lang="vi-VN" sz="4400" dirty="0">
                <a:latin typeface="Calibri" pitchFamily="34" charset="0"/>
                <a:cs typeface="Calibri" pitchFamily="34" charset="0"/>
              </a:rPr>
              <a:t>Distribuția geografică a incidenței rujeolei – România, 2023-2024</a:t>
            </a:r>
            <a:endParaRPr lang="ro-RO" sz="3600" dirty="0"/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4A84D6BA-E067-D3DE-4147-C3E8A20E5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3971" y="2297996"/>
            <a:ext cx="8719458" cy="913746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vi-VN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În România, în perioada 01.01.2023-05.03.2024, au fost notificate 7.243 de cazuri confirmate cu rujeolă, din care 8 decese.</a:t>
            </a:r>
            <a:endParaRPr lang="ro-RO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Cazurile confirmate cu rujeolă au fost raportate în 40 de județe și în Municipiul București.</a:t>
            </a:r>
            <a:endParaRPr lang="ro-RO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Cea mai mare incidență este raportată în județele Brașov, Mureș, Covasna și Giurgiu.</a:t>
            </a:r>
            <a:endParaRPr lang="ro-RO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ro-RO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vi-VN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Cele mai multe cazuri (6.039) sunt la persoanele nevaccinate din toate grupele de vârstă, 4.576 fiind copii între 0 și 9 ani, dintre aceștia 1021 fiind copii sub un an.</a:t>
            </a:r>
            <a:endParaRPr lang="ro-RO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E7F1D-6EDB-0000-3E9B-3A1822F77096}"/>
              </a:ext>
            </a:extLst>
          </p:cNvPr>
          <p:cNvSpPr txBox="1"/>
          <p:nvPr/>
        </p:nvSpPr>
        <p:spPr>
          <a:xfrm>
            <a:off x="2545773" y="11752118"/>
            <a:ext cx="2016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Sursa: </a:t>
            </a:r>
            <a:r>
              <a:rPr lang="nn-NO" altLang="en-US" sz="2400" dirty="0">
                <a:cs typeface="Calibri" panose="020F0502020204030204" pitchFamily="34" charset="0"/>
              </a:rPr>
              <a:t>INSP-CNSCBT, https://insp.gov.ro/centrul-national-de-supraveghere-si-control-al-bolilor-transmisibile-cnscbt/informari-saptamanale/</a:t>
            </a:r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F6527-1BA0-50C9-3E94-E8D7A942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348" y="3399220"/>
            <a:ext cx="10942923" cy="69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F205-BBB5-07AB-4CCD-37AAE549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0" y="1006674"/>
            <a:ext cx="15179400" cy="1502291"/>
          </a:xfrm>
        </p:spPr>
        <p:txBody>
          <a:bodyPr/>
          <a:lstStyle/>
          <a:p>
            <a:pPr>
              <a:defRPr/>
            </a:pPr>
            <a:r>
              <a:rPr lang="ro-RO" sz="6000" dirty="0">
                <a:latin typeface="Calibri" pitchFamily="34" charset="0"/>
                <a:cs typeface="Calibri" pitchFamily="34" charset="0"/>
              </a:rPr>
              <a:t>EPIDEMIA DE RUJEOLĂ</a:t>
            </a:r>
            <a:r>
              <a:rPr lang="vi-VN" sz="6000" dirty="0">
                <a:latin typeface="Calibri" pitchFamily="34" charset="0"/>
                <a:cs typeface="Calibri" pitchFamily="34" charset="0"/>
              </a:rPr>
              <a:t>, 2023-2024</a:t>
            </a:r>
            <a:endParaRPr lang="ro-RO" sz="6000" dirty="0"/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4A84D6BA-E067-D3DE-4147-C3E8A20E5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0" y="2892829"/>
            <a:ext cx="19772182" cy="9012492"/>
          </a:xfrm>
        </p:spPr>
        <p:txBody>
          <a:bodyPr>
            <a:normAutofit lnSpcReduction="10000"/>
          </a:bodyPr>
          <a:lstStyle/>
          <a:p>
            <a:pPr marL="0" marR="0" lvl="0" indent="0" algn="l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Ministerul Sănătății a declarat epidemia de rujeo</a:t>
            </a:r>
            <a:r>
              <a:rPr kumimoji="0" lang="ro-RO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lă </a:t>
            </a:r>
            <a:r>
              <a:rPr lang="ro-RO" altLang="en-US" sz="6000" b="1" dirty="0">
                <a:solidFill>
                  <a:srgbClr val="262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 România</a:t>
            </a:r>
            <a:r>
              <a:rPr lang="vi-VN" altLang="en-US" sz="6000" b="1" dirty="0">
                <a:solidFill>
                  <a:srgbClr val="262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6000" b="1" dirty="0">
                <a:solidFill>
                  <a:srgbClr val="262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 data de </a:t>
            </a:r>
            <a:r>
              <a:rPr lang="vi-VN" altLang="en-US" sz="6000" b="1" dirty="0">
                <a:solidFill>
                  <a:srgbClr val="262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decembrie 2023</a:t>
            </a:r>
            <a:r>
              <a:rPr lang="ro-RO" altLang="en-US" sz="6000" b="1" dirty="0">
                <a:solidFill>
                  <a:srgbClr val="262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și, pentru a limita extinderea acesteia a implementat o serie de măsuri, cele mai importante fiind</a:t>
            </a:r>
            <a:r>
              <a:rPr lang="vi-VN" altLang="en-US" sz="6000" b="1" dirty="0">
                <a:solidFill>
                  <a:srgbClr val="262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6000" b="1" dirty="0">
                <a:solidFill>
                  <a:srgbClr val="262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vaccinarea cu ROR a </a:t>
            </a:r>
            <a:r>
              <a:rPr lang="vi-VN" altLang="en-US" sz="6000" b="1" dirty="0">
                <a:solidFill>
                  <a:srgbClr val="262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copiilor cu vârsta 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între 9 și 11 luni și a persoanelor cu vaccinare incompletă</a:t>
            </a:r>
            <a:r>
              <a:rPr kumimoji="0" lang="ro-RO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ro-RO" altLang="en-US" sz="6000" b="1" i="0" u="none" strike="sng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altLang="en-US" sz="6000" b="0" i="0" u="none" strike="sng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În perioada 06.12.2023-03.03.2024, conform datelor extrase din Registrul Electronic Național de Vaccinări (RENV), au fost vaccinați, în total, cu ROR, 89.478 de copii, dintre care 14.494 de copii cu vârste între 9 și 11 luni.</a:t>
            </a:r>
            <a:endParaRPr lang="ro-RO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C4B1-2FC3-F6B1-044E-85C604BA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988" y="4618139"/>
            <a:ext cx="19786023" cy="4497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vi-VN" sz="8000" dirty="0">
                <a:latin typeface="Calibri" pitchFamily="34" charset="0"/>
                <a:cs typeface="Calibri" pitchFamily="34" charset="0"/>
              </a:rPr>
              <a:t>Tema</a:t>
            </a:r>
            <a:r>
              <a:rPr lang="ro-RO" sz="8000" dirty="0">
                <a:latin typeface="Calibri" pitchFamily="34" charset="0"/>
                <a:cs typeface="Calibri" pitchFamily="34" charset="0"/>
              </a:rPr>
              <a:t> campaniei</a:t>
            </a:r>
            <a:r>
              <a:rPr lang="vi-VN" sz="8000" dirty="0">
                <a:latin typeface="Calibri" pitchFamily="34" charset="0"/>
                <a:cs typeface="Calibri" pitchFamily="34" charset="0"/>
              </a:rPr>
              <a:t>: </a:t>
            </a:r>
            <a:br>
              <a:rPr lang="ro-RO" sz="6000" dirty="0">
                <a:latin typeface="Calibri" pitchFamily="34" charset="0"/>
                <a:cs typeface="Calibri" pitchFamily="34" charset="0"/>
              </a:rPr>
            </a:br>
            <a:br>
              <a:rPr lang="ro-RO" sz="6000" dirty="0">
                <a:latin typeface="Calibri" pitchFamily="34" charset="0"/>
                <a:cs typeface="Calibri" pitchFamily="34" charset="0"/>
              </a:rPr>
            </a:br>
            <a:r>
              <a:rPr lang="ro-RO" sz="6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Promovarea vaccinării ROR și a altor  vaccinări din Calendarul Național de Vaccinare</a:t>
            </a:r>
            <a:br>
              <a:rPr lang="ro-RO" sz="4400" dirty="0">
                <a:solidFill>
                  <a:srgbClr val="FF0000"/>
                </a:solidFill>
                <a:cs typeface="Calibri" pitchFamily="34" charset="0"/>
              </a:rPr>
            </a:br>
            <a:br>
              <a:rPr lang="vi-VN" sz="4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br>
              <a:rPr lang="vi-VN" sz="4000" dirty="0">
                <a:latin typeface="Calibri" pitchFamily="34" charset="0"/>
                <a:cs typeface="Calibri" pitchFamily="34" charset="0"/>
              </a:rPr>
            </a:br>
            <a:br>
              <a:rPr lang="vi-VN" sz="4000" dirty="0"/>
            </a:br>
            <a:endParaRPr lang="ro-RO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7B68E-8484-E751-2339-915A9538D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6488-B4F3-6319-E460-7C111FDF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988" y="4618139"/>
            <a:ext cx="19786023" cy="4497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o-RO" sz="8000" dirty="0">
                <a:latin typeface="Calibri" pitchFamily="34" charset="0"/>
                <a:cs typeface="Calibri" pitchFamily="34" charset="0"/>
              </a:rPr>
              <a:t>Sloganul campaniei</a:t>
            </a:r>
            <a:r>
              <a:rPr lang="vi-VN" sz="8000" dirty="0">
                <a:latin typeface="Calibri" pitchFamily="34" charset="0"/>
                <a:cs typeface="Calibri" pitchFamily="34" charset="0"/>
              </a:rPr>
              <a:t>: </a:t>
            </a:r>
            <a:br>
              <a:rPr lang="ro-RO" sz="6000" dirty="0">
                <a:latin typeface="Calibri" pitchFamily="34" charset="0"/>
                <a:cs typeface="Calibri" pitchFamily="34" charset="0"/>
              </a:rPr>
            </a:br>
            <a:br>
              <a:rPr lang="ro-RO" sz="6000" dirty="0">
                <a:latin typeface="Calibri" pitchFamily="34" charset="0"/>
                <a:cs typeface="Calibri" pitchFamily="34" charset="0"/>
              </a:rPr>
            </a:br>
            <a:r>
              <a:rPr lang="ro-RO" sz="6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Spune NU rujeolei, spune DA vaccinării!</a:t>
            </a:r>
            <a:br>
              <a:rPr lang="ro-RO" sz="4400" dirty="0">
                <a:solidFill>
                  <a:srgbClr val="FF0000"/>
                </a:solidFill>
                <a:cs typeface="Calibri" pitchFamily="34" charset="0"/>
              </a:rPr>
            </a:br>
            <a:br>
              <a:rPr lang="vi-VN" sz="4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br>
              <a:rPr lang="vi-VN" sz="4000" dirty="0">
                <a:latin typeface="Calibri" pitchFamily="34" charset="0"/>
                <a:cs typeface="Calibri" pitchFamily="34" charset="0"/>
              </a:rPr>
            </a:br>
            <a:br>
              <a:rPr lang="vi-VN" sz="4000" dirty="0"/>
            </a:br>
            <a:endParaRPr lang="ro-RO" sz="4000" dirty="0"/>
          </a:p>
        </p:txBody>
      </p:sp>
    </p:spTree>
    <p:extLst>
      <p:ext uri="{BB962C8B-B14F-4D97-AF65-F5344CB8AC3E}">
        <p14:creationId xmlns:p14="http://schemas.microsoft.com/office/powerpoint/2010/main" val="82659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3B14C-CC59-6E0F-3578-A8A59CFD7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A0FAA-9A83-004B-6C6D-22FAB7331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3105" y="2294135"/>
            <a:ext cx="19137789" cy="9145191"/>
          </a:xfrm>
        </p:spPr>
        <p:txBody>
          <a:bodyPr>
            <a:normAutofit fontScale="92500" lnSpcReduction="20000"/>
          </a:bodyPr>
          <a:lstStyle/>
          <a:p>
            <a:r>
              <a:rPr lang="vi-VN" sz="8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Scopul campaniei: </a:t>
            </a:r>
            <a:endParaRPr lang="ro-RO" sz="8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5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Promovarea vaccinărilor din Calendarul Național de Vaccinare</a:t>
            </a:r>
            <a:endParaRPr lang="ro-RO" sz="5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8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Obiectivele campaniei:</a:t>
            </a:r>
            <a:endParaRPr lang="ro-RO" sz="8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ro-R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5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</a:t>
            </a:r>
            <a:r>
              <a:rPr lang="vi-VN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nformarea privind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pericolul rujeolei și</a:t>
            </a:r>
            <a:r>
              <a:rPr lang="vi-VN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importanța </a:t>
            </a:r>
            <a:r>
              <a:rPr lang="ro-RO" sz="5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vaccinării;</a:t>
            </a:r>
            <a:r>
              <a:rPr lang="vi-VN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5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o-RO" sz="5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onştientizarea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impactului bolilor care pot fi prevenite cu ajutorul vaccinurile incluse în Calendarul Național de Vaccinare</a:t>
            </a:r>
            <a:r>
              <a:rPr lang="ro-RO" sz="5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o-RO" sz="5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ro-RO" sz="5200" b="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</a:t>
            </a:r>
            <a:r>
              <a:rPr lang="vi-VN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reșterea accesului 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părinților și profesioniștilor </a:t>
            </a:r>
            <a:r>
              <a:rPr lang="vi-VN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informaț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ii, </a:t>
            </a:r>
            <a:r>
              <a:rPr lang="vi-VN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îmbunătățirea 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aderenței la administrarea în timp util a vaccinurilor prevăzute</a:t>
            </a:r>
            <a:r>
              <a:rPr lang="es-ES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s-ES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Calendarul</a:t>
            </a:r>
            <a:r>
              <a:rPr lang="es-ES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Național</a:t>
            </a:r>
            <a:r>
              <a:rPr lang="es-ES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Vaccinare</a:t>
            </a:r>
            <a:r>
              <a:rPr lang="vi-VN" sz="5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5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2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1538</TotalTime>
  <Words>1232</Words>
  <Application>Microsoft Office PowerPoint</Application>
  <PresentationFormat>Custom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Campania  LUNA NAȚIONALĂ DE INFORMARE DESPRE VACCINARE  „Spune NU rujeolei, spune DA vaccinării!” </vt:lpstr>
      <vt:lpstr>PowerPoint Presentation</vt:lpstr>
      <vt:lpstr>Cazuri noi de rujeolă – Regiunea OMS Europa, ianuarie-decembrie 2023</vt:lpstr>
      <vt:lpstr>Rujeola – cazuri noi înregistrate în România, în perioada 2018-2023</vt:lpstr>
      <vt:lpstr>Distribuția geografică a incidenței rujeolei – România, 2023-2024</vt:lpstr>
      <vt:lpstr>EPIDEMIA DE RUJEOLĂ, 2023-2024</vt:lpstr>
      <vt:lpstr>Tema campaniei:   Promovarea vaccinării ROR și a altor  vaccinări din Calendarul Național de Vaccinare    </vt:lpstr>
      <vt:lpstr>Sloganul campaniei:   Spune NU rujeolei, spune DA vaccinării!    </vt:lpstr>
      <vt:lpstr>PowerPoint Presentation</vt:lpstr>
      <vt:lpstr>Perioada de derulare a campaniei  LUNA NAȚIONALĂ DE INFORMARE DESPRE VACCINARE  01-30 aprilie 2024</vt:lpstr>
      <vt:lpstr>Mesajele cheie ale campaniei</vt:lpstr>
      <vt:lpstr>GRUPURI ȚINTĂ:</vt:lpstr>
      <vt:lpstr>ACTIVITĂȚI </vt:lpstr>
      <vt:lpstr>PARTENERI</vt:lpstr>
      <vt:lpstr>Indicatori de monitorizare și de evaluare</vt:lpstr>
      <vt:lpstr>Raportarea activităților realizate în campanie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Parpalea</dc:creator>
  <cp:lastModifiedBy>Livia.Cioran</cp:lastModifiedBy>
  <cp:revision>97</cp:revision>
  <cp:lastPrinted>2024-03-15T07:31:37Z</cp:lastPrinted>
  <dcterms:created xsi:type="dcterms:W3CDTF">2023-11-15T14:24:45Z</dcterms:created>
  <dcterms:modified xsi:type="dcterms:W3CDTF">2024-03-15T07:32:53Z</dcterms:modified>
</cp:coreProperties>
</file>